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66" r:id="rId3"/>
    <p:sldId id="267" r:id="rId4"/>
    <p:sldId id="265" r:id="rId5"/>
    <p:sldId id="257" r:id="rId6"/>
    <p:sldId id="259" r:id="rId7"/>
    <p:sldId id="269" r:id="rId8"/>
    <p:sldId id="270" r:id="rId9"/>
    <p:sldId id="268" r:id="rId10"/>
    <p:sldId id="258" r:id="rId11"/>
    <p:sldId id="256" r:id="rId12"/>
    <p:sldId id="261" r:id="rId13"/>
    <p:sldId id="260" r:id="rId14"/>
    <p:sldId id="263" r:id="rId15"/>
    <p:sldId id="262" r:id="rId16"/>
    <p:sldId id="264"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p:restoredTop sz="94669"/>
  </p:normalViewPr>
  <p:slideViewPr>
    <p:cSldViewPr snapToGrid="0" snapToObjects="1">
      <p:cViewPr varScale="1">
        <p:scale>
          <a:sx n="71" d="100"/>
          <a:sy n="71" d="100"/>
        </p:scale>
        <p:origin x="3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sz="4400" dirty="0" smtClean="0"/>
              <a:t>Tuition</a:t>
            </a:r>
            <a:r>
              <a:rPr lang="en-US" sz="4400" baseline="0" dirty="0" smtClean="0"/>
              <a:t> in 2016 Dollars</a:t>
            </a:r>
            <a:endParaRPr lang="en-US" sz="4400" dirty="0"/>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Private</c:v>
                </c:pt>
              </c:strCache>
            </c:strRef>
          </c:tx>
          <c:spPr>
            <a:solidFill>
              <a:schemeClr val="accent1"/>
            </a:solidFill>
            <a:ln w="12700">
              <a:solidFill>
                <a:schemeClr val="tx1"/>
              </a:solidFill>
            </a:ln>
            <a:effectLst/>
          </c:spPr>
          <c:invertIfNegative val="0"/>
          <c:cat>
            <c:numRef>
              <c:f>Sheet1!$A$2:$A$6</c:f>
              <c:numCache>
                <c:formatCode>General</c:formatCode>
                <c:ptCount val="5"/>
                <c:pt idx="0">
                  <c:v>1976</c:v>
                </c:pt>
                <c:pt idx="1">
                  <c:v>1986</c:v>
                </c:pt>
                <c:pt idx="2">
                  <c:v>1996</c:v>
                </c:pt>
                <c:pt idx="3">
                  <c:v>2006</c:v>
                </c:pt>
                <c:pt idx="4">
                  <c:v>2016</c:v>
                </c:pt>
              </c:numCache>
            </c:numRef>
          </c:cat>
          <c:val>
            <c:numRef>
              <c:f>Sheet1!$B$2:$B$6</c:f>
              <c:numCache>
                <c:formatCode>"$"#,##0_);[Red]\("$"#,##0\)</c:formatCode>
                <c:ptCount val="5"/>
                <c:pt idx="0">
                  <c:v>10680</c:v>
                </c:pt>
                <c:pt idx="1">
                  <c:v>14632</c:v>
                </c:pt>
                <c:pt idx="2">
                  <c:v>19917</c:v>
                </c:pt>
                <c:pt idx="3">
                  <c:v>26380</c:v>
                </c:pt>
                <c:pt idx="4">
                  <c:v>33480</c:v>
                </c:pt>
              </c:numCache>
            </c:numRef>
          </c:val>
        </c:ser>
        <c:ser>
          <c:idx val="1"/>
          <c:order val="1"/>
          <c:tx>
            <c:strRef>
              <c:f>Sheet1!$C$1</c:f>
              <c:strCache>
                <c:ptCount val="1"/>
                <c:pt idx="0">
                  <c:v>Public</c:v>
                </c:pt>
              </c:strCache>
            </c:strRef>
          </c:tx>
          <c:spPr>
            <a:solidFill>
              <a:schemeClr val="accent2"/>
            </a:solidFill>
            <a:ln w="15875">
              <a:solidFill>
                <a:schemeClr val="tx1"/>
              </a:solidFill>
            </a:ln>
            <a:effectLst/>
          </c:spPr>
          <c:invertIfNegative val="0"/>
          <c:cat>
            <c:numRef>
              <c:f>Sheet1!$A$2:$A$6</c:f>
              <c:numCache>
                <c:formatCode>General</c:formatCode>
                <c:ptCount val="5"/>
                <c:pt idx="0">
                  <c:v>1976</c:v>
                </c:pt>
                <c:pt idx="1">
                  <c:v>1986</c:v>
                </c:pt>
                <c:pt idx="2">
                  <c:v>1996</c:v>
                </c:pt>
                <c:pt idx="3">
                  <c:v>2006</c:v>
                </c:pt>
                <c:pt idx="4">
                  <c:v>2016</c:v>
                </c:pt>
              </c:numCache>
            </c:numRef>
          </c:cat>
          <c:val>
            <c:numRef>
              <c:f>Sheet1!$C$2:$C$6</c:f>
              <c:numCache>
                <c:formatCode>"$"#,##0_);[Red]\("$"#,##0\)</c:formatCode>
                <c:ptCount val="5"/>
                <c:pt idx="0">
                  <c:v>2600</c:v>
                </c:pt>
                <c:pt idx="1">
                  <c:v>3108</c:v>
                </c:pt>
                <c:pt idx="2">
                  <c:v>4560</c:v>
                </c:pt>
                <c:pt idx="3">
                  <c:v>6860</c:v>
                </c:pt>
                <c:pt idx="4">
                  <c:v>9650</c:v>
                </c:pt>
              </c:numCache>
            </c:numRef>
          </c:val>
        </c:ser>
        <c:dLbls>
          <c:showLegendKey val="0"/>
          <c:showVal val="0"/>
          <c:showCatName val="0"/>
          <c:showSerName val="0"/>
          <c:showPercent val="0"/>
          <c:showBubbleSize val="0"/>
        </c:dLbls>
        <c:gapWidth val="100"/>
        <c:axId val="222116424"/>
        <c:axId val="222117208"/>
      </c:barChart>
      <c:catAx>
        <c:axId val="22211642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22117208"/>
        <c:crosses val="autoZero"/>
        <c:auto val="1"/>
        <c:lblAlgn val="ctr"/>
        <c:lblOffset val="100"/>
        <c:noMultiLvlLbl val="0"/>
      </c:catAx>
      <c:valAx>
        <c:axId val="222117208"/>
        <c:scaling>
          <c:orientation val="minMax"/>
          <c:max val="35000"/>
        </c:scaling>
        <c:delete val="0"/>
        <c:axPos val="l"/>
        <c:majorGridlines>
          <c:spPr>
            <a:ln w="9525" cap="flat" cmpd="sng" algn="ctr">
              <a:solidFill>
                <a:schemeClr val="tx1">
                  <a:lumMod val="15000"/>
                  <a:lumOff val="85000"/>
                  <a:alpha val="32000"/>
                </a:schemeClr>
              </a:solidFill>
              <a:round/>
            </a:ln>
            <a:effectLst/>
          </c:spPr>
        </c:majorGridlines>
        <c:numFmt formatCode="&quot;$&quot;#,##0"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2116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sz="4400" dirty="0" smtClean="0"/>
              <a:t>Tuition</a:t>
            </a:r>
            <a:r>
              <a:rPr lang="en-US" sz="4400" baseline="0" dirty="0" smtClean="0"/>
              <a:t> in 2016 Dollars</a:t>
            </a:r>
            <a:endParaRPr lang="en-US" sz="4400" dirty="0"/>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Private</c:v>
                </c:pt>
              </c:strCache>
            </c:strRef>
          </c:tx>
          <c:spPr>
            <a:ln w="76200" cap="flat" cmpd="sng" algn="ctr">
              <a:solidFill>
                <a:srgbClr val="C00000"/>
              </a:solidFill>
              <a:miter lim="800000"/>
            </a:ln>
            <a:effectLst/>
          </c:spPr>
          <c:marker>
            <c:symbol val="circle"/>
            <c:size val="6"/>
            <c:spPr>
              <a:solidFill>
                <a:srgbClr val="C00000"/>
              </a:solidFill>
              <a:ln w="69850" cap="flat" cmpd="sng" algn="ctr">
                <a:solidFill>
                  <a:srgbClr val="C00000"/>
                </a:solidFill>
                <a:round/>
              </a:ln>
              <a:effectLst/>
            </c:spPr>
          </c:marker>
          <c:dPt>
            <c:idx val="3"/>
            <c:marker>
              <c:symbol val="circle"/>
              <c:size val="6"/>
              <c:spPr>
                <a:solidFill>
                  <a:srgbClr val="C00000"/>
                </a:solidFill>
                <a:ln w="69850" cap="flat" cmpd="sng" algn="ctr">
                  <a:solidFill>
                    <a:srgbClr val="C00000"/>
                  </a:solidFill>
                  <a:round/>
                </a:ln>
                <a:effectLst/>
              </c:spPr>
            </c:marker>
            <c:bubble3D val="0"/>
            <c:spPr>
              <a:ln w="76200" cap="flat" cmpd="sng" algn="ctr">
                <a:solidFill>
                  <a:srgbClr val="C00000"/>
                </a:solidFill>
                <a:round/>
              </a:ln>
              <a:effectLst/>
            </c:spPr>
          </c:dPt>
          <c:cat>
            <c:numRef>
              <c:f>Sheet1!$A$2:$A$6</c:f>
              <c:numCache>
                <c:formatCode>General</c:formatCode>
                <c:ptCount val="5"/>
                <c:pt idx="0">
                  <c:v>1976</c:v>
                </c:pt>
                <c:pt idx="1">
                  <c:v>1986</c:v>
                </c:pt>
                <c:pt idx="2">
                  <c:v>1996</c:v>
                </c:pt>
                <c:pt idx="3">
                  <c:v>2006</c:v>
                </c:pt>
                <c:pt idx="4">
                  <c:v>2016</c:v>
                </c:pt>
              </c:numCache>
            </c:numRef>
          </c:cat>
          <c:val>
            <c:numRef>
              <c:f>Sheet1!$B$2:$B$6</c:f>
              <c:numCache>
                <c:formatCode>"$"#,##0_);[Red]\("$"#,##0\)</c:formatCode>
                <c:ptCount val="5"/>
                <c:pt idx="0">
                  <c:v>10680</c:v>
                </c:pt>
                <c:pt idx="1">
                  <c:v>14632</c:v>
                </c:pt>
                <c:pt idx="2">
                  <c:v>19917</c:v>
                </c:pt>
                <c:pt idx="3">
                  <c:v>26380</c:v>
                </c:pt>
                <c:pt idx="4">
                  <c:v>33480</c:v>
                </c:pt>
              </c:numCache>
            </c:numRef>
          </c:val>
          <c:smooth val="0"/>
        </c:ser>
        <c:ser>
          <c:idx val="1"/>
          <c:order val="1"/>
          <c:tx>
            <c:strRef>
              <c:f>Sheet1!$C$1</c:f>
              <c:strCache>
                <c:ptCount val="1"/>
                <c:pt idx="0">
                  <c:v>Public</c:v>
                </c:pt>
              </c:strCache>
            </c:strRef>
          </c:tx>
          <c:spPr>
            <a:ln w="69850" cap="flat" cmpd="sng" algn="ctr">
              <a:solidFill>
                <a:schemeClr val="accent1">
                  <a:lumMod val="50000"/>
                </a:schemeClr>
              </a:solidFill>
              <a:miter lim="800000"/>
            </a:ln>
            <a:effectLst/>
          </c:spPr>
          <c:marker>
            <c:symbol val="circle"/>
            <c:size val="6"/>
            <c:spPr>
              <a:solidFill>
                <a:schemeClr val="accent1">
                  <a:lumMod val="50000"/>
                </a:schemeClr>
              </a:solidFill>
              <a:ln w="76200" cap="flat" cmpd="sng" algn="ctr">
                <a:solidFill>
                  <a:schemeClr val="accent1">
                    <a:lumMod val="50000"/>
                  </a:schemeClr>
                </a:solidFill>
                <a:round/>
              </a:ln>
              <a:effectLst/>
            </c:spPr>
          </c:marker>
          <c:cat>
            <c:numRef>
              <c:f>Sheet1!$A$2:$A$6</c:f>
              <c:numCache>
                <c:formatCode>General</c:formatCode>
                <c:ptCount val="5"/>
                <c:pt idx="0">
                  <c:v>1976</c:v>
                </c:pt>
                <c:pt idx="1">
                  <c:v>1986</c:v>
                </c:pt>
                <c:pt idx="2">
                  <c:v>1996</c:v>
                </c:pt>
                <c:pt idx="3">
                  <c:v>2006</c:v>
                </c:pt>
                <c:pt idx="4">
                  <c:v>2016</c:v>
                </c:pt>
              </c:numCache>
            </c:numRef>
          </c:cat>
          <c:val>
            <c:numRef>
              <c:f>Sheet1!$C$2:$C$6</c:f>
              <c:numCache>
                <c:formatCode>"$"#,##0_);[Red]\("$"#,##0\)</c:formatCode>
                <c:ptCount val="5"/>
                <c:pt idx="0">
                  <c:v>2600</c:v>
                </c:pt>
                <c:pt idx="1">
                  <c:v>3108</c:v>
                </c:pt>
                <c:pt idx="2">
                  <c:v>4560</c:v>
                </c:pt>
                <c:pt idx="3">
                  <c:v>6860</c:v>
                </c:pt>
                <c:pt idx="4">
                  <c:v>9650</c:v>
                </c:pt>
              </c:numCache>
            </c:numRef>
          </c:val>
          <c:smooth val="0"/>
        </c:ser>
        <c:dLbls>
          <c:showLegendKey val="0"/>
          <c:showVal val="0"/>
          <c:showCatName val="0"/>
          <c:showSerName val="0"/>
          <c:showPercent val="0"/>
          <c:showBubbleSize val="0"/>
        </c:dLbls>
        <c:marker val="1"/>
        <c:smooth val="0"/>
        <c:axId val="304822856"/>
        <c:axId val="304822072"/>
      </c:lineChart>
      <c:catAx>
        <c:axId val="304822856"/>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04822072"/>
        <c:crosses val="autoZero"/>
        <c:auto val="1"/>
        <c:lblAlgn val="ctr"/>
        <c:lblOffset val="100"/>
        <c:noMultiLvlLbl val="0"/>
      </c:catAx>
      <c:valAx>
        <c:axId val="304822072"/>
        <c:scaling>
          <c:orientation val="minMax"/>
          <c:max val="35000"/>
        </c:scaling>
        <c:delete val="0"/>
        <c:axPos val="l"/>
        <c:majorGridlines>
          <c:spPr>
            <a:ln w="9525" cap="flat" cmpd="sng" algn="ctr">
              <a:solidFill>
                <a:schemeClr val="tx1">
                  <a:lumMod val="15000"/>
                  <a:lumOff val="85000"/>
                  <a:alpha val="32000"/>
                </a:schemeClr>
              </a:solidFill>
              <a:round/>
            </a:ln>
            <a:effectLst/>
          </c:spPr>
        </c:majorGridlines>
        <c:numFmt formatCode="&quot;$&quot;#,##0"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048228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AC5596-93FC-9D42-806D-F6D7BED6E00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9D458-4266-3245-A645-233E1F669378}" type="slidenum">
              <a:rPr lang="en-US" smtClean="0"/>
              <a:t>‹#›</a:t>
            </a:fld>
            <a:endParaRPr lang="en-US"/>
          </a:p>
        </p:txBody>
      </p:sp>
    </p:spTree>
    <p:extLst>
      <p:ext uri="{BB962C8B-B14F-4D97-AF65-F5344CB8AC3E}">
        <p14:creationId xmlns:p14="http://schemas.microsoft.com/office/powerpoint/2010/main" val="19863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C5596-93FC-9D42-806D-F6D7BED6E00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9D458-4266-3245-A645-233E1F669378}" type="slidenum">
              <a:rPr lang="en-US" smtClean="0"/>
              <a:t>‹#›</a:t>
            </a:fld>
            <a:endParaRPr lang="en-US"/>
          </a:p>
        </p:txBody>
      </p:sp>
    </p:spTree>
    <p:extLst>
      <p:ext uri="{BB962C8B-B14F-4D97-AF65-F5344CB8AC3E}">
        <p14:creationId xmlns:p14="http://schemas.microsoft.com/office/powerpoint/2010/main" val="46860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C5596-93FC-9D42-806D-F6D7BED6E00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9D458-4266-3245-A645-233E1F669378}" type="slidenum">
              <a:rPr lang="en-US" smtClean="0"/>
              <a:t>‹#›</a:t>
            </a:fld>
            <a:endParaRPr lang="en-US"/>
          </a:p>
        </p:txBody>
      </p:sp>
    </p:spTree>
    <p:extLst>
      <p:ext uri="{BB962C8B-B14F-4D97-AF65-F5344CB8AC3E}">
        <p14:creationId xmlns:p14="http://schemas.microsoft.com/office/powerpoint/2010/main" val="101637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C5596-93FC-9D42-806D-F6D7BED6E00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9D458-4266-3245-A645-233E1F669378}" type="slidenum">
              <a:rPr lang="en-US" smtClean="0"/>
              <a:t>‹#›</a:t>
            </a:fld>
            <a:endParaRPr lang="en-US"/>
          </a:p>
        </p:txBody>
      </p:sp>
    </p:spTree>
    <p:extLst>
      <p:ext uri="{BB962C8B-B14F-4D97-AF65-F5344CB8AC3E}">
        <p14:creationId xmlns:p14="http://schemas.microsoft.com/office/powerpoint/2010/main" val="19537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C5596-93FC-9D42-806D-F6D7BED6E00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9D458-4266-3245-A645-233E1F669378}" type="slidenum">
              <a:rPr lang="en-US" smtClean="0"/>
              <a:t>‹#›</a:t>
            </a:fld>
            <a:endParaRPr lang="en-US"/>
          </a:p>
        </p:txBody>
      </p:sp>
    </p:spTree>
    <p:extLst>
      <p:ext uri="{BB962C8B-B14F-4D97-AF65-F5344CB8AC3E}">
        <p14:creationId xmlns:p14="http://schemas.microsoft.com/office/powerpoint/2010/main" val="24388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AC5596-93FC-9D42-806D-F6D7BED6E002}"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9D458-4266-3245-A645-233E1F669378}" type="slidenum">
              <a:rPr lang="en-US" smtClean="0"/>
              <a:t>‹#›</a:t>
            </a:fld>
            <a:endParaRPr lang="en-US"/>
          </a:p>
        </p:txBody>
      </p:sp>
    </p:spTree>
    <p:extLst>
      <p:ext uri="{BB962C8B-B14F-4D97-AF65-F5344CB8AC3E}">
        <p14:creationId xmlns:p14="http://schemas.microsoft.com/office/powerpoint/2010/main" val="159890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AC5596-93FC-9D42-806D-F6D7BED6E002}"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9D458-4266-3245-A645-233E1F669378}" type="slidenum">
              <a:rPr lang="en-US" smtClean="0"/>
              <a:t>‹#›</a:t>
            </a:fld>
            <a:endParaRPr lang="en-US"/>
          </a:p>
        </p:txBody>
      </p:sp>
    </p:spTree>
    <p:extLst>
      <p:ext uri="{BB962C8B-B14F-4D97-AF65-F5344CB8AC3E}">
        <p14:creationId xmlns:p14="http://schemas.microsoft.com/office/powerpoint/2010/main" val="126786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AC5596-93FC-9D42-806D-F6D7BED6E002}"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9D458-4266-3245-A645-233E1F669378}" type="slidenum">
              <a:rPr lang="en-US" smtClean="0"/>
              <a:t>‹#›</a:t>
            </a:fld>
            <a:endParaRPr lang="en-US"/>
          </a:p>
        </p:txBody>
      </p:sp>
    </p:spTree>
    <p:extLst>
      <p:ext uri="{BB962C8B-B14F-4D97-AF65-F5344CB8AC3E}">
        <p14:creationId xmlns:p14="http://schemas.microsoft.com/office/powerpoint/2010/main" val="163007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C5596-93FC-9D42-806D-F6D7BED6E002}"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9D458-4266-3245-A645-233E1F669378}" type="slidenum">
              <a:rPr lang="en-US" smtClean="0"/>
              <a:t>‹#›</a:t>
            </a:fld>
            <a:endParaRPr lang="en-US"/>
          </a:p>
        </p:txBody>
      </p:sp>
    </p:spTree>
    <p:extLst>
      <p:ext uri="{BB962C8B-B14F-4D97-AF65-F5344CB8AC3E}">
        <p14:creationId xmlns:p14="http://schemas.microsoft.com/office/powerpoint/2010/main" val="119545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C5596-93FC-9D42-806D-F6D7BED6E002}"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9D458-4266-3245-A645-233E1F669378}" type="slidenum">
              <a:rPr lang="en-US" smtClean="0"/>
              <a:t>‹#›</a:t>
            </a:fld>
            <a:endParaRPr lang="en-US"/>
          </a:p>
        </p:txBody>
      </p:sp>
    </p:spTree>
    <p:extLst>
      <p:ext uri="{BB962C8B-B14F-4D97-AF65-F5344CB8AC3E}">
        <p14:creationId xmlns:p14="http://schemas.microsoft.com/office/powerpoint/2010/main" val="153755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C5596-93FC-9D42-806D-F6D7BED6E002}"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9D458-4266-3245-A645-233E1F669378}" type="slidenum">
              <a:rPr lang="en-US" smtClean="0"/>
              <a:t>‹#›</a:t>
            </a:fld>
            <a:endParaRPr lang="en-US"/>
          </a:p>
        </p:txBody>
      </p:sp>
    </p:spTree>
    <p:extLst>
      <p:ext uri="{BB962C8B-B14F-4D97-AF65-F5344CB8AC3E}">
        <p14:creationId xmlns:p14="http://schemas.microsoft.com/office/powerpoint/2010/main" val="73868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C5596-93FC-9D42-806D-F6D7BED6E002}"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9D458-4266-3245-A645-233E1F669378}" type="slidenum">
              <a:rPr lang="en-US" smtClean="0"/>
              <a:t>‹#›</a:t>
            </a:fld>
            <a:endParaRPr lang="en-US"/>
          </a:p>
        </p:txBody>
      </p:sp>
    </p:spTree>
    <p:extLst>
      <p:ext uri="{BB962C8B-B14F-4D97-AF65-F5344CB8AC3E}">
        <p14:creationId xmlns:p14="http://schemas.microsoft.com/office/powerpoint/2010/main" val="2043104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Preparing your PowerPoint Slide for 3MT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158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example: Image</a:t>
            </a:r>
            <a:endParaRPr lang="en-US" dirty="0"/>
          </a:p>
        </p:txBody>
      </p:sp>
      <p:sp>
        <p:nvSpPr>
          <p:cNvPr id="3" name="Content Placeholder 2"/>
          <p:cNvSpPr>
            <a:spLocks noGrp="1"/>
          </p:cNvSpPr>
          <p:nvPr>
            <p:ph idx="1"/>
          </p:nvPr>
        </p:nvSpPr>
        <p:spPr/>
        <p:txBody>
          <a:bodyPr/>
          <a:lstStyle/>
          <a:p>
            <a:r>
              <a:rPr lang="en-US" dirty="0" smtClean="0"/>
              <a:t>The slide that follows is one that emphasizes an image that represents the project. </a:t>
            </a:r>
          </a:p>
          <a:p>
            <a:r>
              <a:rPr lang="en-US" dirty="0" smtClean="0"/>
              <a:t>Wording is minimal. The five words/phrases would be used as a reference point for talking about how landscape architecture students are expected to present their projects.</a:t>
            </a:r>
          </a:p>
          <a:p>
            <a:r>
              <a:rPr lang="en-US" dirty="0" smtClean="0"/>
              <a:t>Note the citation in the bottom right corner for the picture, which was used with permission via </a:t>
            </a:r>
            <a:r>
              <a:rPr lang="en-US" dirty="0" err="1" smtClean="0"/>
              <a:t>flickr</a:t>
            </a:r>
            <a:endParaRPr lang="en-US" dirty="0" smtClean="0"/>
          </a:p>
        </p:txBody>
      </p:sp>
    </p:spTree>
    <p:extLst>
      <p:ext uri="{BB962C8B-B14F-4D97-AF65-F5344CB8AC3E}">
        <p14:creationId xmlns:p14="http://schemas.microsoft.com/office/powerpoint/2010/main" val="39041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931333"/>
            <a:ext cx="12135970" cy="7789333"/>
          </a:xfrm>
          <a:prstGeom prst="rect">
            <a:avLst/>
          </a:prstGeom>
        </p:spPr>
      </p:pic>
      <p:sp>
        <p:nvSpPr>
          <p:cNvPr id="7" name="TextBox 6"/>
          <p:cNvSpPr txBox="1"/>
          <p:nvPr/>
        </p:nvSpPr>
        <p:spPr>
          <a:xfrm>
            <a:off x="10667997" y="5657671"/>
            <a:ext cx="1659467" cy="1200329"/>
          </a:xfrm>
          <a:prstGeom prst="rect">
            <a:avLst/>
          </a:prstGeom>
          <a:noFill/>
        </p:spPr>
        <p:txBody>
          <a:bodyPr wrap="square" rtlCol="0">
            <a:spAutoFit/>
          </a:bodyPr>
          <a:lstStyle/>
          <a:p>
            <a:r>
              <a:rPr lang="en-US" dirty="0" smtClean="0">
                <a:solidFill>
                  <a:schemeClr val="bg1"/>
                </a:solidFill>
              </a:rPr>
              <a:t>Photo used w/ permission from </a:t>
            </a:r>
            <a:r>
              <a:rPr lang="en-US" dirty="0" err="1" smtClean="0">
                <a:solidFill>
                  <a:schemeClr val="bg1"/>
                </a:solidFill>
              </a:rPr>
              <a:t>snre</a:t>
            </a:r>
            <a:r>
              <a:rPr lang="en-US" dirty="0" smtClean="0">
                <a:solidFill>
                  <a:schemeClr val="bg1"/>
                </a:solidFill>
              </a:rPr>
              <a:t> via </a:t>
            </a:r>
            <a:r>
              <a:rPr lang="en-US" dirty="0" err="1" smtClean="0">
                <a:solidFill>
                  <a:schemeClr val="bg1"/>
                </a:solidFill>
              </a:rPr>
              <a:t>flickr</a:t>
            </a:r>
            <a:endParaRPr lang="en-US" dirty="0">
              <a:solidFill>
                <a:schemeClr val="bg1"/>
              </a:solidFill>
            </a:endParaRPr>
          </a:p>
        </p:txBody>
      </p:sp>
      <p:sp>
        <p:nvSpPr>
          <p:cNvPr id="8" name="Rectangle 7"/>
          <p:cNvSpPr/>
          <p:nvPr/>
        </p:nvSpPr>
        <p:spPr>
          <a:xfrm>
            <a:off x="8309036" y="-897467"/>
            <a:ext cx="3826933" cy="3785652"/>
          </a:xfrm>
          <a:prstGeom prst="rect">
            <a:avLst/>
          </a:prstGeom>
          <a:solidFill>
            <a:schemeClr val="bg1">
              <a:alpha val="68000"/>
            </a:schemeClr>
          </a:solidFill>
          <a:effectLst>
            <a:softEdge rad="63500"/>
          </a:effectLst>
        </p:spPr>
        <p:txBody>
          <a:bodyPr wrap="square">
            <a:spAutoFit/>
          </a:bodyPr>
          <a:lstStyle/>
          <a:p>
            <a:pPr marL="342900" indent="-342900" algn="ctr">
              <a:buFont typeface="+mj-lt"/>
              <a:buAutoNum type="arabicPeriod"/>
            </a:pPr>
            <a:r>
              <a:rPr lang="en-US" sz="4800" dirty="0" smtClean="0">
                <a:solidFill>
                  <a:srgbClr val="000000"/>
                </a:solidFill>
                <a:latin typeface="Times New Roman" charset="0"/>
                <a:ea typeface="Times New Roman" charset="0"/>
                <a:cs typeface="Times New Roman" charset="0"/>
              </a:rPr>
              <a:t>Interaction</a:t>
            </a:r>
            <a:endParaRPr lang="en-US" sz="4800" b="0" i="0" dirty="0" smtClean="0">
              <a:solidFill>
                <a:srgbClr val="000000"/>
              </a:solidFill>
              <a:effectLst/>
              <a:latin typeface="Times New Roman" charset="0"/>
              <a:ea typeface="Times New Roman" charset="0"/>
              <a:cs typeface="Times New Roman" charset="0"/>
            </a:endParaRPr>
          </a:p>
          <a:p>
            <a:pPr marL="342900" indent="-342900" algn="ctr">
              <a:buFont typeface="+mj-lt"/>
              <a:buAutoNum type="arabicPeriod"/>
            </a:pPr>
            <a:r>
              <a:rPr lang="en-US" sz="4800" dirty="0" smtClean="0">
                <a:solidFill>
                  <a:srgbClr val="000000"/>
                </a:solidFill>
                <a:latin typeface="Times New Roman" charset="0"/>
                <a:ea typeface="Times New Roman" charset="0"/>
                <a:cs typeface="Times New Roman" charset="0"/>
              </a:rPr>
              <a:t>Evolution</a:t>
            </a:r>
          </a:p>
          <a:p>
            <a:pPr marL="342900" indent="-342900" algn="ctr">
              <a:buFont typeface="+mj-lt"/>
              <a:buAutoNum type="arabicPeriod"/>
            </a:pPr>
            <a:r>
              <a:rPr lang="en-US" sz="4800" b="0" i="0" dirty="0" smtClean="0">
                <a:solidFill>
                  <a:srgbClr val="000000"/>
                </a:solidFill>
                <a:effectLst/>
                <a:latin typeface="Times New Roman" charset="0"/>
                <a:ea typeface="Times New Roman" charset="0"/>
                <a:cs typeface="Times New Roman" charset="0"/>
              </a:rPr>
              <a:t>Intent</a:t>
            </a:r>
          </a:p>
          <a:p>
            <a:pPr marL="342900" indent="-342900" algn="ctr">
              <a:buFont typeface="+mj-lt"/>
              <a:buAutoNum type="arabicPeriod"/>
            </a:pPr>
            <a:r>
              <a:rPr lang="en-US" sz="4800" b="0" i="0" dirty="0" smtClean="0">
                <a:solidFill>
                  <a:srgbClr val="000000"/>
                </a:solidFill>
                <a:effectLst/>
                <a:latin typeface="Times New Roman" charset="0"/>
                <a:ea typeface="Times New Roman" charset="0"/>
                <a:cs typeface="Times New Roman" charset="0"/>
              </a:rPr>
              <a:t>Visuals</a:t>
            </a:r>
          </a:p>
          <a:p>
            <a:pPr marL="342900" indent="-342900" algn="ctr">
              <a:buFont typeface="+mj-lt"/>
              <a:buAutoNum type="arabicPeriod"/>
            </a:pPr>
            <a:r>
              <a:rPr lang="en-US" sz="4800" dirty="0" smtClean="0">
                <a:solidFill>
                  <a:srgbClr val="000000"/>
                </a:solidFill>
                <a:latin typeface="Times New Roman" charset="0"/>
                <a:ea typeface="Times New Roman" charset="0"/>
                <a:cs typeface="Times New Roman" charset="0"/>
              </a:rPr>
              <a:t>Staging</a:t>
            </a:r>
            <a:endParaRPr lang="en-US" sz="4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45816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example: Table</a:t>
            </a:r>
            <a:endParaRPr lang="en-US" dirty="0"/>
          </a:p>
        </p:txBody>
      </p:sp>
      <p:sp>
        <p:nvSpPr>
          <p:cNvPr id="3" name="Content Placeholder 2"/>
          <p:cNvSpPr>
            <a:spLocks noGrp="1"/>
          </p:cNvSpPr>
          <p:nvPr>
            <p:ph idx="1"/>
          </p:nvPr>
        </p:nvSpPr>
        <p:spPr/>
        <p:txBody>
          <a:bodyPr/>
          <a:lstStyle/>
          <a:p>
            <a:r>
              <a:rPr lang="en-US" dirty="0" smtClean="0"/>
              <a:t>The following table is a modified version of the previous.</a:t>
            </a:r>
          </a:p>
          <a:p>
            <a:pPr lvl="1"/>
            <a:r>
              <a:rPr lang="en-US" dirty="0" smtClean="0"/>
              <a:t>Used just fall year for the first column (can state that it’s a stand-in for academic year as you speak</a:t>
            </a:r>
          </a:p>
          <a:p>
            <a:pPr lvl="1"/>
            <a:r>
              <a:rPr lang="en-US" dirty="0" smtClean="0"/>
              <a:t>Simplified columns 2 &amp; 3 for labels because both are four year schools</a:t>
            </a:r>
          </a:p>
          <a:p>
            <a:pPr lvl="1"/>
            <a:r>
              <a:rPr lang="en-US" dirty="0" smtClean="0"/>
              <a:t>Increased font size for legibility</a:t>
            </a:r>
          </a:p>
          <a:p>
            <a:pPr lvl="1"/>
            <a:r>
              <a:rPr lang="en-US" dirty="0" smtClean="0"/>
              <a:t>If there is a particular line that the audience should focus on, could highlight that row (as I have done here with 2006)</a:t>
            </a:r>
            <a:endParaRPr lang="en-US" dirty="0"/>
          </a:p>
        </p:txBody>
      </p:sp>
    </p:spTree>
    <p:extLst>
      <p:ext uri="{BB962C8B-B14F-4D97-AF65-F5344CB8AC3E}">
        <p14:creationId xmlns:p14="http://schemas.microsoft.com/office/powerpoint/2010/main" val="1853928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9"/>
            <a:ext cx="10515600" cy="1325563"/>
          </a:xfrm>
        </p:spPr>
        <p:txBody>
          <a:bodyPr>
            <a:normAutofit/>
          </a:bodyPr>
          <a:lstStyle/>
          <a:p>
            <a:pPr algn="ctr"/>
            <a:r>
              <a:rPr lang="en-US" sz="5400" b="1" dirty="0" smtClean="0"/>
              <a:t>Tuition and Fees, in 2016 dollars</a:t>
            </a:r>
            <a:endParaRPr lang="en-US" sz="5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469200"/>
              </p:ext>
            </p:extLst>
          </p:nvPr>
        </p:nvGraphicFramePr>
        <p:xfrm>
          <a:off x="516464" y="1436156"/>
          <a:ext cx="11032068" cy="4778376"/>
        </p:xfrm>
        <a:graphic>
          <a:graphicData uri="http://schemas.openxmlformats.org/drawingml/2006/table">
            <a:tbl>
              <a:tblPr firstRow="1" bandRow="1">
                <a:tableStyleId>{F5AB1C69-6EDB-4FF4-983F-18BD219EF322}</a:tableStyleId>
              </a:tblPr>
              <a:tblGrid>
                <a:gridCol w="3677356"/>
                <a:gridCol w="3677356"/>
                <a:gridCol w="3677356"/>
              </a:tblGrid>
              <a:tr h="796396">
                <a:tc>
                  <a:txBody>
                    <a:bodyPr/>
                    <a:lstStyle/>
                    <a:p>
                      <a:pPr algn="ctr"/>
                      <a:endParaRPr lang="en-US" sz="4000" b="0" dirty="0">
                        <a:solidFill>
                          <a:schemeClr val="tx1"/>
                        </a:solidFill>
                      </a:endParaRPr>
                    </a:p>
                  </a:txBody>
                  <a:tcPr/>
                </a:tc>
                <a:tc>
                  <a:txBody>
                    <a:bodyPr/>
                    <a:lstStyle/>
                    <a:p>
                      <a:pPr algn="ctr"/>
                      <a:r>
                        <a:rPr lang="en-US" sz="4000" b="0" dirty="0" smtClean="0">
                          <a:solidFill>
                            <a:schemeClr val="tx1"/>
                          </a:solidFill>
                        </a:rPr>
                        <a:t>Private</a:t>
                      </a:r>
                      <a:endParaRPr lang="en-US" sz="4000" b="0" dirty="0">
                        <a:solidFill>
                          <a:schemeClr val="tx1"/>
                        </a:solidFill>
                      </a:endParaRPr>
                    </a:p>
                  </a:txBody>
                  <a:tcPr/>
                </a:tc>
                <a:tc>
                  <a:txBody>
                    <a:bodyPr/>
                    <a:lstStyle/>
                    <a:p>
                      <a:pPr algn="ctr"/>
                      <a:r>
                        <a:rPr lang="en-US" sz="4000" b="0" dirty="0" smtClean="0">
                          <a:solidFill>
                            <a:schemeClr val="tx1"/>
                          </a:solidFill>
                        </a:rPr>
                        <a:t>Public</a:t>
                      </a:r>
                      <a:endParaRPr lang="en-US" sz="4000" b="0" dirty="0">
                        <a:solidFill>
                          <a:schemeClr val="tx1"/>
                        </a:solidFill>
                      </a:endParaRPr>
                    </a:p>
                  </a:txBody>
                  <a:tcPr/>
                </a:tc>
              </a:tr>
              <a:tr h="796396">
                <a:tc>
                  <a:txBody>
                    <a:bodyPr/>
                    <a:lstStyle/>
                    <a:p>
                      <a:pPr algn="ctr"/>
                      <a:r>
                        <a:rPr lang="en-US" sz="4000" dirty="0" smtClean="0"/>
                        <a:t>1976</a:t>
                      </a:r>
                      <a:endParaRPr lang="en-US" sz="4000" dirty="0"/>
                    </a:p>
                  </a:txBody>
                  <a:tcPr/>
                </a:tc>
                <a:tc>
                  <a:txBody>
                    <a:bodyPr/>
                    <a:lstStyle/>
                    <a:p>
                      <a:pPr algn="ctr"/>
                      <a:r>
                        <a:rPr lang="en-US" sz="4000" dirty="0" smtClean="0"/>
                        <a:t>$10,680</a:t>
                      </a:r>
                      <a:endParaRPr lang="en-US" sz="4000" dirty="0"/>
                    </a:p>
                  </a:txBody>
                  <a:tcPr/>
                </a:tc>
                <a:tc>
                  <a:txBody>
                    <a:bodyPr/>
                    <a:lstStyle/>
                    <a:p>
                      <a:pPr algn="ctr"/>
                      <a:r>
                        <a:rPr lang="en-US" sz="4000" dirty="0" smtClean="0"/>
                        <a:t>$2,600</a:t>
                      </a:r>
                      <a:endParaRPr lang="en-US" sz="4000" dirty="0"/>
                    </a:p>
                  </a:txBody>
                  <a:tcPr/>
                </a:tc>
              </a:tr>
              <a:tr h="796396">
                <a:tc>
                  <a:txBody>
                    <a:bodyPr/>
                    <a:lstStyle/>
                    <a:p>
                      <a:pPr algn="ctr"/>
                      <a:r>
                        <a:rPr lang="en-US" sz="4000" dirty="0" smtClean="0"/>
                        <a:t>1986</a:t>
                      </a:r>
                      <a:endParaRPr lang="en-US" sz="4000" dirty="0"/>
                    </a:p>
                  </a:txBody>
                  <a:tcPr/>
                </a:tc>
                <a:tc>
                  <a:txBody>
                    <a:bodyPr/>
                    <a:lstStyle/>
                    <a:p>
                      <a:pPr algn="ctr"/>
                      <a:r>
                        <a:rPr lang="en-US" sz="4000" dirty="0" smtClean="0"/>
                        <a:t>$14,632</a:t>
                      </a:r>
                      <a:endParaRPr lang="en-US" sz="4000" dirty="0"/>
                    </a:p>
                  </a:txBody>
                  <a:tcPr/>
                </a:tc>
                <a:tc>
                  <a:txBody>
                    <a:bodyPr/>
                    <a:lstStyle/>
                    <a:p>
                      <a:pPr algn="ctr"/>
                      <a:r>
                        <a:rPr lang="en-US" sz="4000" dirty="0" smtClean="0"/>
                        <a:t>$3,108</a:t>
                      </a:r>
                      <a:endParaRPr lang="en-US" sz="4000" dirty="0"/>
                    </a:p>
                  </a:txBody>
                  <a:tcPr/>
                </a:tc>
              </a:tr>
              <a:tr h="796396">
                <a:tc>
                  <a:txBody>
                    <a:bodyPr/>
                    <a:lstStyle/>
                    <a:p>
                      <a:pPr algn="ctr"/>
                      <a:r>
                        <a:rPr lang="en-US" sz="4000" dirty="0" smtClean="0"/>
                        <a:t>1996</a:t>
                      </a:r>
                      <a:endParaRPr lang="en-US" sz="4000" dirty="0"/>
                    </a:p>
                  </a:txBody>
                  <a:tcPr/>
                </a:tc>
                <a:tc>
                  <a:txBody>
                    <a:bodyPr/>
                    <a:lstStyle/>
                    <a:p>
                      <a:pPr algn="ctr"/>
                      <a:r>
                        <a:rPr lang="en-US" sz="4000" dirty="0" smtClean="0"/>
                        <a:t>$19,917</a:t>
                      </a:r>
                      <a:endParaRPr lang="en-US" sz="4000" dirty="0"/>
                    </a:p>
                  </a:txBody>
                  <a:tcPr/>
                </a:tc>
                <a:tc>
                  <a:txBody>
                    <a:bodyPr/>
                    <a:lstStyle/>
                    <a:p>
                      <a:pPr algn="ctr"/>
                      <a:r>
                        <a:rPr lang="en-US" sz="4000" dirty="0" smtClean="0"/>
                        <a:t>$4,560</a:t>
                      </a:r>
                      <a:endParaRPr lang="en-US" sz="4000" dirty="0"/>
                    </a:p>
                  </a:txBody>
                  <a:tcPr/>
                </a:tc>
              </a:tr>
              <a:tr h="796396">
                <a:tc>
                  <a:txBody>
                    <a:bodyPr/>
                    <a:lstStyle/>
                    <a:p>
                      <a:pPr algn="ctr"/>
                      <a:r>
                        <a:rPr lang="en-US" sz="4000" dirty="0" smtClean="0"/>
                        <a:t>2006</a:t>
                      </a:r>
                      <a:endParaRPr lang="en-US" sz="4000" dirty="0"/>
                    </a:p>
                  </a:txBody>
                  <a:tcPr/>
                </a:tc>
                <a:tc>
                  <a:txBody>
                    <a:bodyPr/>
                    <a:lstStyle/>
                    <a:p>
                      <a:pPr algn="ctr"/>
                      <a:r>
                        <a:rPr lang="en-US" sz="4000" dirty="0" smtClean="0"/>
                        <a:t>$26,380</a:t>
                      </a:r>
                      <a:endParaRPr lang="en-US" sz="4000" dirty="0"/>
                    </a:p>
                  </a:txBody>
                  <a:tcPr/>
                </a:tc>
                <a:tc>
                  <a:txBody>
                    <a:bodyPr/>
                    <a:lstStyle/>
                    <a:p>
                      <a:pPr algn="ctr"/>
                      <a:r>
                        <a:rPr lang="en-US" sz="4000" dirty="0" smtClean="0"/>
                        <a:t>$6,860</a:t>
                      </a:r>
                      <a:endParaRPr lang="en-US" sz="4000" dirty="0"/>
                    </a:p>
                  </a:txBody>
                  <a:tcPr/>
                </a:tc>
              </a:tr>
              <a:tr h="796396">
                <a:tc>
                  <a:txBody>
                    <a:bodyPr/>
                    <a:lstStyle/>
                    <a:p>
                      <a:pPr algn="ctr"/>
                      <a:r>
                        <a:rPr lang="en-US" sz="4000" dirty="0" smtClean="0"/>
                        <a:t>2016</a:t>
                      </a:r>
                      <a:endParaRPr lang="en-US" sz="4000" dirty="0"/>
                    </a:p>
                  </a:txBody>
                  <a:tcPr/>
                </a:tc>
                <a:tc>
                  <a:txBody>
                    <a:bodyPr/>
                    <a:lstStyle/>
                    <a:p>
                      <a:pPr algn="ctr"/>
                      <a:r>
                        <a:rPr lang="en-US" sz="4000" dirty="0" smtClean="0"/>
                        <a:t>$33,480</a:t>
                      </a:r>
                      <a:endParaRPr lang="en-US" sz="4000" dirty="0"/>
                    </a:p>
                  </a:txBody>
                  <a:tcPr/>
                </a:tc>
                <a:tc>
                  <a:txBody>
                    <a:bodyPr/>
                    <a:lstStyle/>
                    <a:p>
                      <a:pPr algn="ctr"/>
                      <a:r>
                        <a:rPr lang="en-US" sz="4000" dirty="0" smtClean="0"/>
                        <a:t>$9,650</a:t>
                      </a:r>
                      <a:endParaRPr lang="en-US" sz="4000" dirty="0"/>
                    </a:p>
                  </a:txBody>
                  <a:tcPr/>
                </a:tc>
              </a:tr>
            </a:tbl>
          </a:graphicData>
        </a:graphic>
      </p:graphicFrame>
      <p:sp>
        <p:nvSpPr>
          <p:cNvPr id="3" name="Rectangle 2"/>
          <p:cNvSpPr/>
          <p:nvPr/>
        </p:nvSpPr>
        <p:spPr>
          <a:xfrm>
            <a:off x="4165600" y="4588933"/>
            <a:ext cx="3708400" cy="846667"/>
          </a:xfrm>
          <a:prstGeom prst="rect">
            <a:avLst/>
          </a:prstGeom>
          <a:noFill/>
          <a:ln w="952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06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example: Charts</a:t>
            </a:r>
            <a:endParaRPr lang="en-US" dirty="0"/>
          </a:p>
        </p:txBody>
      </p:sp>
      <p:sp>
        <p:nvSpPr>
          <p:cNvPr id="3" name="Content Placeholder 2"/>
          <p:cNvSpPr>
            <a:spLocks noGrp="1"/>
          </p:cNvSpPr>
          <p:nvPr>
            <p:ph idx="1"/>
          </p:nvPr>
        </p:nvSpPr>
        <p:spPr/>
        <p:txBody>
          <a:bodyPr/>
          <a:lstStyle/>
          <a:p>
            <a:r>
              <a:rPr lang="en-US" dirty="0" smtClean="0"/>
              <a:t>The next two charts demonstrate a visual interpretation of the data from the previous tuition and fees charts. Both are focused on specific data and limit word use.</a:t>
            </a:r>
            <a:endParaRPr lang="en-US" dirty="0"/>
          </a:p>
        </p:txBody>
      </p:sp>
    </p:spTree>
    <p:extLst>
      <p:ext uri="{BB962C8B-B14F-4D97-AF65-F5344CB8AC3E}">
        <p14:creationId xmlns:p14="http://schemas.microsoft.com/office/powerpoint/2010/main" val="171930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3630480"/>
              </p:ext>
            </p:extLst>
          </p:nvPr>
        </p:nvGraphicFramePr>
        <p:xfrm>
          <a:off x="338667" y="406400"/>
          <a:ext cx="11429999" cy="628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478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9531172"/>
              </p:ext>
            </p:extLst>
          </p:nvPr>
        </p:nvGraphicFramePr>
        <p:xfrm>
          <a:off x="338667" y="406400"/>
          <a:ext cx="11429999" cy="628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516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Only one static slide – no animations, no videos, no sound</a:t>
            </a:r>
          </a:p>
          <a:p>
            <a:r>
              <a:rPr lang="en-US" dirty="0" smtClean="0"/>
              <a:t>Slide must be legible and professional</a:t>
            </a:r>
          </a:p>
          <a:p>
            <a:r>
              <a:rPr lang="en-US" dirty="0" smtClean="0"/>
              <a:t>Slide will be displayed the entire time you are speaking</a:t>
            </a:r>
          </a:p>
          <a:p>
            <a:endParaRPr lang="en-US" dirty="0"/>
          </a:p>
          <a:p>
            <a:endParaRPr lang="en-US" dirty="0" smtClean="0"/>
          </a:p>
          <a:p>
            <a:r>
              <a:rPr lang="en-US" dirty="0" smtClean="0"/>
              <a:t>Slides must be in widescreen format</a:t>
            </a:r>
          </a:p>
          <a:p>
            <a:pPr lvl="1"/>
            <a:r>
              <a:rPr lang="en-US" dirty="0" smtClean="0"/>
              <a:t>To check, go to the Design tab and find the button for “</a:t>
            </a:r>
            <a:r>
              <a:rPr lang="en-US" smtClean="0"/>
              <a:t>slide size” (ratio is 16:9)</a:t>
            </a:r>
            <a:endParaRPr lang="en-US" dirty="0" smtClean="0"/>
          </a:p>
        </p:txBody>
      </p:sp>
    </p:spTree>
    <p:extLst>
      <p:ext uri="{BB962C8B-B14F-4D97-AF65-F5344CB8AC3E}">
        <p14:creationId xmlns:p14="http://schemas.microsoft.com/office/powerpoint/2010/main" val="111476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Things to Avoid in PowerPoint</a:t>
            </a:r>
            <a:endParaRPr lang="en-US" dirty="0"/>
          </a:p>
        </p:txBody>
      </p:sp>
      <p:sp>
        <p:nvSpPr>
          <p:cNvPr id="5" name="Subtitle 4"/>
          <p:cNvSpPr>
            <a:spLocks noGrp="1"/>
          </p:cNvSpPr>
          <p:nvPr>
            <p:ph type="subTitle" idx="1"/>
          </p:nvPr>
        </p:nvSpPr>
        <p:spPr/>
        <p:txBody>
          <a:bodyPr>
            <a:normAutofit/>
          </a:bodyPr>
          <a:lstStyle/>
          <a:p>
            <a:endParaRPr lang="en-US" sz="4000" i="1" dirty="0"/>
          </a:p>
        </p:txBody>
      </p:sp>
    </p:spTree>
    <p:extLst>
      <p:ext uri="{BB962C8B-B14F-4D97-AF65-F5344CB8AC3E}">
        <p14:creationId xmlns:p14="http://schemas.microsoft.com/office/powerpoint/2010/main" val="182234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example: Words, words, words	</a:t>
            </a:r>
            <a:endParaRPr lang="en-US" dirty="0"/>
          </a:p>
        </p:txBody>
      </p:sp>
      <p:sp>
        <p:nvSpPr>
          <p:cNvPr id="3" name="Content Placeholder 2"/>
          <p:cNvSpPr>
            <a:spLocks noGrp="1"/>
          </p:cNvSpPr>
          <p:nvPr>
            <p:ph idx="1"/>
          </p:nvPr>
        </p:nvSpPr>
        <p:spPr/>
        <p:txBody>
          <a:bodyPr/>
          <a:lstStyle/>
          <a:p>
            <a:r>
              <a:rPr lang="en-US" dirty="0" smtClean="0"/>
              <a:t>Our brains want us to read what is on the screen. When you put up many words, your audience will read them rather than listen to you.</a:t>
            </a:r>
          </a:p>
          <a:p>
            <a:endParaRPr lang="en-US" dirty="0"/>
          </a:p>
          <a:p>
            <a:r>
              <a:rPr lang="en-US" dirty="0" smtClean="0"/>
              <a:t>Remember that the slide is supplemental, not your presentation.</a:t>
            </a:r>
          </a:p>
          <a:p>
            <a:endParaRPr lang="en-US" dirty="0"/>
          </a:p>
          <a:p>
            <a:r>
              <a:rPr lang="en-US" dirty="0" smtClean="0"/>
              <a:t>Also, this example has an image that has no clear connection to the topic and has a watermark that shows it was used without permission.</a:t>
            </a:r>
            <a:endParaRPr lang="en-US" dirty="0"/>
          </a:p>
        </p:txBody>
      </p:sp>
    </p:spTree>
    <p:extLst>
      <p:ext uri="{BB962C8B-B14F-4D97-AF65-F5344CB8AC3E}">
        <p14:creationId xmlns:p14="http://schemas.microsoft.com/office/powerpoint/2010/main" val="2057577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Historical Examination of Educational Opportunities for Visually Impaired Persons</a:t>
            </a:r>
            <a:endParaRPr lang="en-US" dirty="0"/>
          </a:p>
        </p:txBody>
      </p:sp>
      <p:sp>
        <p:nvSpPr>
          <p:cNvPr id="3" name="Content Placeholder 2"/>
          <p:cNvSpPr>
            <a:spLocks noGrp="1"/>
          </p:cNvSpPr>
          <p:nvPr>
            <p:ph idx="1"/>
          </p:nvPr>
        </p:nvSpPr>
        <p:spPr>
          <a:xfrm>
            <a:off x="838200" y="1825624"/>
            <a:ext cx="10515600" cy="4829175"/>
          </a:xfrm>
        </p:spPr>
        <p:txBody>
          <a:bodyPr>
            <a:normAutofit lnSpcReduction="10000"/>
          </a:bodyPr>
          <a:lstStyle/>
          <a:p>
            <a:endParaRPr lang="en-US" dirty="0" smtClean="0"/>
          </a:p>
          <a:p>
            <a:r>
              <a:rPr lang="en-US" dirty="0" smtClean="0"/>
              <a:t>What trends are there in the history of how the United States educated people who have visual impairment such that it affects their education?</a:t>
            </a:r>
          </a:p>
          <a:p>
            <a:endParaRPr lang="en-US" dirty="0"/>
          </a:p>
          <a:p>
            <a:r>
              <a:rPr lang="en-US" dirty="0" smtClean="0"/>
              <a:t>Overview:</a:t>
            </a:r>
          </a:p>
          <a:p>
            <a:pPr lvl="1"/>
            <a:r>
              <a:rPr lang="en-US" dirty="0" smtClean="0"/>
              <a:t>Theoretical grounding</a:t>
            </a:r>
          </a:p>
          <a:p>
            <a:pPr lvl="1"/>
            <a:r>
              <a:rPr lang="en-US" dirty="0" smtClean="0"/>
              <a:t>Sources</a:t>
            </a:r>
          </a:p>
          <a:p>
            <a:pPr lvl="1"/>
            <a:r>
              <a:rPr lang="en-US" dirty="0" smtClean="0"/>
              <a:t>Findings</a:t>
            </a:r>
          </a:p>
          <a:p>
            <a:pPr lvl="1"/>
            <a:r>
              <a:rPr lang="en-US" dirty="0" smtClean="0"/>
              <a:t>Results</a:t>
            </a:r>
          </a:p>
          <a:p>
            <a:pPr lvl="1"/>
            <a:r>
              <a:rPr lang="en-US" dirty="0" smtClean="0"/>
              <a:t>Discussion</a:t>
            </a:r>
          </a:p>
          <a:p>
            <a:pPr lvl="1"/>
            <a:r>
              <a:rPr lang="en-US" dirty="0" smtClean="0"/>
              <a:t>Future Directions</a:t>
            </a:r>
            <a:endParaRPr lang="en-US" dirty="0"/>
          </a:p>
        </p:txBody>
      </p:sp>
      <p:pic>
        <p:nvPicPr>
          <p:cNvPr id="4" name="Picture 3"/>
          <p:cNvPicPr>
            <a:picLocks noChangeAspect="1"/>
          </p:cNvPicPr>
          <p:nvPr/>
        </p:nvPicPr>
        <p:blipFill>
          <a:blip r:embed="rId2"/>
          <a:stretch>
            <a:fillRect/>
          </a:stretch>
        </p:blipFill>
        <p:spPr>
          <a:xfrm>
            <a:off x="6269567" y="3107267"/>
            <a:ext cx="5715000" cy="4064000"/>
          </a:xfrm>
          <a:prstGeom prst="rect">
            <a:avLst/>
          </a:prstGeom>
        </p:spPr>
      </p:pic>
    </p:spTree>
    <p:extLst>
      <p:ext uri="{BB962C8B-B14F-4D97-AF65-F5344CB8AC3E}">
        <p14:creationId xmlns:p14="http://schemas.microsoft.com/office/powerpoint/2010/main" val="39912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example: Table</a:t>
            </a:r>
            <a:endParaRPr lang="en-US" dirty="0"/>
          </a:p>
        </p:txBody>
      </p:sp>
      <p:sp>
        <p:nvSpPr>
          <p:cNvPr id="3" name="Content Placeholder 2"/>
          <p:cNvSpPr>
            <a:spLocks noGrp="1"/>
          </p:cNvSpPr>
          <p:nvPr>
            <p:ph idx="1"/>
          </p:nvPr>
        </p:nvSpPr>
        <p:spPr/>
        <p:txBody>
          <a:bodyPr/>
          <a:lstStyle/>
          <a:p>
            <a:r>
              <a:rPr lang="en-US" dirty="0" smtClean="0"/>
              <a:t>Note the overly wordy labels</a:t>
            </a:r>
          </a:p>
          <a:p>
            <a:r>
              <a:rPr lang="en-US" dirty="0" smtClean="0"/>
              <a:t>Font is small – too small to read</a:t>
            </a:r>
          </a:p>
          <a:p>
            <a:r>
              <a:rPr lang="en-US" dirty="0" smtClean="0"/>
              <a:t>White text is not a strong contrast to blue table row</a:t>
            </a:r>
            <a:endParaRPr lang="en-US" dirty="0"/>
          </a:p>
        </p:txBody>
      </p:sp>
    </p:spTree>
    <p:extLst>
      <p:ext uri="{BB962C8B-B14F-4D97-AF65-F5344CB8AC3E}">
        <p14:creationId xmlns:p14="http://schemas.microsoft.com/office/powerpoint/2010/main" val="110123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Tuition and Fees, in 2016 dollars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8629012"/>
              </p:ext>
            </p:extLst>
          </p:nvPr>
        </p:nvGraphicFramePr>
        <p:xfrm>
          <a:off x="516464" y="1436156"/>
          <a:ext cx="11032068" cy="4778376"/>
        </p:xfrm>
        <a:graphic>
          <a:graphicData uri="http://schemas.openxmlformats.org/drawingml/2006/table">
            <a:tbl>
              <a:tblPr firstRow="1" bandRow="1">
                <a:tableStyleId>{5C22544A-7EE6-4342-B048-85BDC9FD1C3A}</a:tableStyleId>
              </a:tblPr>
              <a:tblGrid>
                <a:gridCol w="3677356"/>
                <a:gridCol w="3677356"/>
                <a:gridCol w="3677356"/>
              </a:tblGrid>
              <a:tr h="796396">
                <a:tc>
                  <a:txBody>
                    <a:bodyPr/>
                    <a:lstStyle/>
                    <a:p>
                      <a:r>
                        <a:rPr lang="en-US" dirty="0" smtClean="0"/>
                        <a:t>Academic</a:t>
                      </a:r>
                      <a:r>
                        <a:rPr lang="en-US" baseline="0" dirty="0" smtClean="0"/>
                        <a:t> Year</a:t>
                      </a:r>
                      <a:endParaRPr lang="en-US" dirty="0"/>
                    </a:p>
                  </a:txBody>
                  <a:tcPr/>
                </a:tc>
                <a:tc>
                  <a:txBody>
                    <a:bodyPr/>
                    <a:lstStyle/>
                    <a:p>
                      <a:r>
                        <a:rPr lang="en-US" dirty="0" smtClean="0"/>
                        <a:t>Private</a:t>
                      </a:r>
                      <a:r>
                        <a:rPr lang="en-US" baseline="0" dirty="0" smtClean="0"/>
                        <a:t> 4-Year</a:t>
                      </a:r>
                      <a:endParaRPr lang="en-US" dirty="0"/>
                    </a:p>
                  </a:txBody>
                  <a:tcPr/>
                </a:tc>
                <a:tc>
                  <a:txBody>
                    <a:bodyPr/>
                    <a:lstStyle/>
                    <a:p>
                      <a:r>
                        <a:rPr lang="en-US" dirty="0" smtClean="0"/>
                        <a:t>Public 4-Year</a:t>
                      </a:r>
                      <a:endParaRPr lang="en-US" dirty="0"/>
                    </a:p>
                  </a:txBody>
                  <a:tcPr/>
                </a:tc>
              </a:tr>
              <a:tr h="796396">
                <a:tc>
                  <a:txBody>
                    <a:bodyPr/>
                    <a:lstStyle/>
                    <a:p>
                      <a:r>
                        <a:rPr lang="en-US" dirty="0" smtClean="0"/>
                        <a:t>1976-1977</a:t>
                      </a:r>
                      <a:endParaRPr lang="en-US" dirty="0"/>
                    </a:p>
                  </a:txBody>
                  <a:tcPr/>
                </a:tc>
                <a:tc>
                  <a:txBody>
                    <a:bodyPr/>
                    <a:lstStyle/>
                    <a:p>
                      <a:r>
                        <a:rPr lang="en-US" dirty="0" smtClean="0"/>
                        <a:t>$10,680</a:t>
                      </a:r>
                      <a:endParaRPr lang="en-US" dirty="0"/>
                    </a:p>
                  </a:txBody>
                  <a:tcPr/>
                </a:tc>
                <a:tc>
                  <a:txBody>
                    <a:bodyPr/>
                    <a:lstStyle/>
                    <a:p>
                      <a:r>
                        <a:rPr lang="en-US" dirty="0" smtClean="0"/>
                        <a:t>$2,600</a:t>
                      </a:r>
                      <a:endParaRPr lang="en-US" dirty="0"/>
                    </a:p>
                  </a:txBody>
                  <a:tcPr/>
                </a:tc>
              </a:tr>
              <a:tr h="796396">
                <a:tc>
                  <a:txBody>
                    <a:bodyPr/>
                    <a:lstStyle/>
                    <a:p>
                      <a:r>
                        <a:rPr lang="en-US" dirty="0" smtClean="0"/>
                        <a:t>1986-1987</a:t>
                      </a:r>
                      <a:endParaRPr lang="en-US" dirty="0"/>
                    </a:p>
                  </a:txBody>
                  <a:tcPr/>
                </a:tc>
                <a:tc>
                  <a:txBody>
                    <a:bodyPr/>
                    <a:lstStyle/>
                    <a:p>
                      <a:r>
                        <a:rPr lang="en-US" dirty="0" smtClean="0"/>
                        <a:t>$14,632</a:t>
                      </a:r>
                      <a:endParaRPr lang="en-US" dirty="0"/>
                    </a:p>
                  </a:txBody>
                  <a:tcPr/>
                </a:tc>
                <a:tc>
                  <a:txBody>
                    <a:bodyPr/>
                    <a:lstStyle/>
                    <a:p>
                      <a:r>
                        <a:rPr lang="en-US" dirty="0" smtClean="0"/>
                        <a:t>$3,108</a:t>
                      </a:r>
                      <a:endParaRPr lang="en-US" dirty="0"/>
                    </a:p>
                  </a:txBody>
                  <a:tcPr/>
                </a:tc>
              </a:tr>
              <a:tr h="796396">
                <a:tc>
                  <a:txBody>
                    <a:bodyPr/>
                    <a:lstStyle/>
                    <a:p>
                      <a:r>
                        <a:rPr lang="en-US" dirty="0" smtClean="0"/>
                        <a:t>1996-1997</a:t>
                      </a:r>
                      <a:endParaRPr lang="en-US" dirty="0"/>
                    </a:p>
                  </a:txBody>
                  <a:tcPr/>
                </a:tc>
                <a:tc>
                  <a:txBody>
                    <a:bodyPr/>
                    <a:lstStyle/>
                    <a:p>
                      <a:r>
                        <a:rPr lang="en-US" dirty="0" smtClean="0"/>
                        <a:t>$19,917</a:t>
                      </a:r>
                      <a:endParaRPr lang="en-US" dirty="0"/>
                    </a:p>
                  </a:txBody>
                  <a:tcPr/>
                </a:tc>
                <a:tc>
                  <a:txBody>
                    <a:bodyPr/>
                    <a:lstStyle/>
                    <a:p>
                      <a:r>
                        <a:rPr lang="en-US" dirty="0" smtClean="0"/>
                        <a:t>$4,560</a:t>
                      </a:r>
                      <a:endParaRPr lang="en-US" dirty="0"/>
                    </a:p>
                  </a:txBody>
                  <a:tcPr/>
                </a:tc>
              </a:tr>
              <a:tr h="796396">
                <a:tc>
                  <a:txBody>
                    <a:bodyPr/>
                    <a:lstStyle/>
                    <a:p>
                      <a:r>
                        <a:rPr lang="en-US" dirty="0" smtClean="0"/>
                        <a:t>2006-2007</a:t>
                      </a:r>
                      <a:endParaRPr lang="en-US" dirty="0"/>
                    </a:p>
                  </a:txBody>
                  <a:tcPr/>
                </a:tc>
                <a:tc>
                  <a:txBody>
                    <a:bodyPr/>
                    <a:lstStyle/>
                    <a:p>
                      <a:r>
                        <a:rPr lang="en-US" dirty="0" smtClean="0"/>
                        <a:t>$26,380</a:t>
                      </a:r>
                      <a:endParaRPr lang="en-US" dirty="0"/>
                    </a:p>
                  </a:txBody>
                  <a:tcPr/>
                </a:tc>
                <a:tc>
                  <a:txBody>
                    <a:bodyPr/>
                    <a:lstStyle/>
                    <a:p>
                      <a:r>
                        <a:rPr lang="en-US" dirty="0" smtClean="0"/>
                        <a:t>$6,860</a:t>
                      </a:r>
                      <a:endParaRPr lang="en-US" dirty="0"/>
                    </a:p>
                  </a:txBody>
                  <a:tcPr/>
                </a:tc>
              </a:tr>
              <a:tr h="796396">
                <a:tc>
                  <a:txBody>
                    <a:bodyPr/>
                    <a:lstStyle/>
                    <a:p>
                      <a:r>
                        <a:rPr lang="en-US" dirty="0" smtClean="0"/>
                        <a:t>2016-2017</a:t>
                      </a:r>
                      <a:endParaRPr lang="en-US" dirty="0"/>
                    </a:p>
                  </a:txBody>
                  <a:tcPr/>
                </a:tc>
                <a:tc>
                  <a:txBody>
                    <a:bodyPr/>
                    <a:lstStyle/>
                    <a:p>
                      <a:r>
                        <a:rPr lang="en-US" dirty="0" smtClean="0"/>
                        <a:t>$33,480</a:t>
                      </a:r>
                      <a:endParaRPr lang="en-US" dirty="0"/>
                    </a:p>
                  </a:txBody>
                  <a:tcPr/>
                </a:tc>
                <a:tc>
                  <a:txBody>
                    <a:bodyPr/>
                    <a:lstStyle/>
                    <a:p>
                      <a:r>
                        <a:rPr lang="en-US" dirty="0" smtClean="0"/>
                        <a:t>$9,650</a:t>
                      </a:r>
                      <a:endParaRPr lang="en-US" dirty="0"/>
                    </a:p>
                  </a:txBody>
                  <a:tcPr/>
                </a:tc>
              </a:tr>
            </a:tbl>
          </a:graphicData>
        </a:graphic>
      </p:graphicFrame>
    </p:spTree>
    <p:extLst>
      <p:ext uri="{BB962C8B-B14F-4D97-AF65-F5344CB8AC3E}">
        <p14:creationId xmlns:p14="http://schemas.microsoft.com/office/powerpoint/2010/main" val="108157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example: information overload</a:t>
            </a:r>
            <a:endParaRPr lang="en-US" dirty="0"/>
          </a:p>
        </p:txBody>
      </p:sp>
      <p:sp>
        <p:nvSpPr>
          <p:cNvPr id="3" name="Content Placeholder 2"/>
          <p:cNvSpPr>
            <a:spLocks noGrp="1"/>
          </p:cNvSpPr>
          <p:nvPr>
            <p:ph idx="1"/>
          </p:nvPr>
        </p:nvSpPr>
        <p:spPr/>
        <p:txBody>
          <a:bodyPr/>
          <a:lstStyle/>
          <a:p>
            <a:r>
              <a:rPr lang="en-US" dirty="0" smtClean="0"/>
              <a:t>The following slide has a nice use of color and simple text. However, it is way more information than the audience needs and will distract them. If you were using this type of chart, consider clipping it to focus on the most important part </a:t>
            </a:r>
            <a:endParaRPr lang="en-US" dirty="0"/>
          </a:p>
        </p:txBody>
      </p:sp>
    </p:spTree>
    <p:extLst>
      <p:ext uri="{BB962C8B-B14F-4D97-AF65-F5344CB8AC3E}">
        <p14:creationId xmlns:p14="http://schemas.microsoft.com/office/powerpoint/2010/main" val="129075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13188" y="0"/>
            <a:ext cx="7565624" cy="6858000"/>
          </a:xfrm>
          <a:prstGeom prst="rect">
            <a:avLst/>
          </a:prstGeom>
        </p:spPr>
      </p:pic>
    </p:spTree>
    <p:extLst>
      <p:ext uri="{BB962C8B-B14F-4D97-AF65-F5344CB8AC3E}">
        <p14:creationId xmlns:p14="http://schemas.microsoft.com/office/powerpoint/2010/main" val="107483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Some Examples of good PowerPoints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549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550</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Preparing your PowerPoint Slide for 3MT</vt:lpstr>
      <vt:lpstr>Things to Avoid in PowerPoint</vt:lpstr>
      <vt:lpstr>Bad example: Words, words, words </vt:lpstr>
      <vt:lpstr>An Historical Examination of Educational Opportunities for Visually Impaired Persons</vt:lpstr>
      <vt:lpstr>Bad example: Table</vt:lpstr>
      <vt:lpstr>Tuition and Fees, in 2016 dollars</vt:lpstr>
      <vt:lpstr>Bad example: information overload</vt:lpstr>
      <vt:lpstr>PowerPoint Presentation</vt:lpstr>
      <vt:lpstr>Some Examples of good PowerPoints</vt:lpstr>
      <vt:lpstr>Good example: Image</vt:lpstr>
      <vt:lpstr>PowerPoint Presentation</vt:lpstr>
      <vt:lpstr>Better example: Table</vt:lpstr>
      <vt:lpstr>Tuition and Fees, in 2016 dollars</vt:lpstr>
      <vt:lpstr>Better example: Charts</vt:lpstr>
      <vt:lpstr>PowerPoint Presentation</vt:lpstr>
      <vt:lpstr>PowerPoint Presentation</vt:lpstr>
      <vt:lpstr>Requirements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Gaffney</dc:creator>
  <cp:lastModifiedBy>Dennis May</cp:lastModifiedBy>
  <cp:revision>7</cp:revision>
  <dcterms:created xsi:type="dcterms:W3CDTF">2017-04-26T17:30:07Z</dcterms:created>
  <dcterms:modified xsi:type="dcterms:W3CDTF">2018-04-11T14:00:10Z</dcterms:modified>
</cp:coreProperties>
</file>