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43"/>
  </p:notesMasterIdLst>
  <p:sldIdLst>
    <p:sldId id="299" r:id="rId2"/>
    <p:sldId id="300" r:id="rId3"/>
    <p:sldId id="301" r:id="rId4"/>
    <p:sldId id="302" r:id="rId5"/>
    <p:sldId id="303" r:id="rId6"/>
    <p:sldId id="335" r:id="rId7"/>
    <p:sldId id="305" r:id="rId8"/>
    <p:sldId id="306" r:id="rId9"/>
    <p:sldId id="326" r:id="rId10"/>
    <p:sldId id="271" r:id="rId11"/>
    <p:sldId id="272" r:id="rId12"/>
    <p:sldId id="259" r:id="rId13"/>
    <p:sldId id="282" r:id="rId14"/>
    <p:sldId id="307" r:id="rId15"/>
    <p:sldId id="308" r:id="rId16"/>
    <p:sldId id="263" r:id="rId17"/>
    <p:sldId id="295" r:id="rId18"/>
    <p:sldId id="265" r:id="rId19"/>
    <p:sldId id="296" r:id="rId20"/>
    <p:sldId id="297" r:id="rId21"/>
    <p:sldId id="298" r:id="rId22"/>
    <p:sldId id="330" r:id="rId23"/>
    <p:sldId id="337" r:id="rId24"/>
    <p:sldId id="332" r:id="rId25"/>
    <p:sldId id="333" r:id="rId26"/>
    <p:sldId id="334" r:id="rId27"/>
    <p:sldId id="340" r:id="rId28"/>
    <p:sldId id="341" r:id="rId29"/>
    <p:sldId id="343" r:id="rId30"/>
    <p:sldId id="342" r:id="rId31"/>
    <p:sldId id="344" r:id="rId32"/>
    <p:sldId id="294" r:id="rId33"/>
    <p:sldId id="345" r:id="rId34"/>
    <p:sldId id="346" r:id="rId35"/>
    <p:sldId id="347" r:id="rId36"/>
    <p:sldId id="348" r:id="rId37"/>
    <p:sldId id="318" r:id="rId38"/>
    <p:sldId id="319" r:id="rId39"/>
    <p:sldId id="338" r:id="rId40"/>
    <p:sldId id="339" r:id="rId41"/>
    <p:sldId id="329"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698" autoAdjust="0"/>
  </p:normalViewPr>
  <p:slideViewPr>
    <p:cSldViewPr>
      <p:cViewPr>
        <p:scale>
          <a:sx n="95" d="100"/>
          <a:sy n="95" d="100"/>
        </p:scale>
        <p:origin x="-130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494CE32-A60A-4B37-AC3C-30707E8F183E}" type="datetimeFigureOut">
              <a:rPr lang="en-US" smtClean="0"/>
              <a:pPr/>
              <a:t>11/9/2015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07518CF-B199-482B-932F-A28CC5561A37}" type="slidenum">
              <a:rPr lang="en-US" smtClean="0"/>
              <a:pPr/>
              <a:t>‹#›</a:t>
            </a:fld>
            <a:endParaRPr lang="en-US"/>
          </a:p>
        </p:txBody>
      </p:sp>
    </p:spTree>
    <p:extLst>
      <p:ext uri="{BB962C8B-B14F-4D97-AF65-F5344CB8AC3E}">
        <p14:creationId xmlns:p14="http://schemas.microsoft.com/office/powerpoint/2010/main" val="1450538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09" indent="-285734">
              <a:defRPr sz="2400">
                <a:solidFill>
                  <a:schemeClr val="tx1"/>
                </a:solidFill>
                <a:latin typeface="Arial" charset="0"/>
                <a:ea typeface="ＭＳ Ｐゴシック" pitchFamily="34" charset="-128"/>
              </a:defRPr>
            </a:lvl2pPr>
            <a:lvl3pPr marL="1142937" indent="-228587">
              <a:defRPr sz="2400">
                <a:solidFill>
                  <a:schemeClr val="tx1"/>
                </a:solidFill>
                <a:latin typeface="Arial" charset="0"/>
                <a:ea typeface="ＭＳ Ｐゴシック" pitchFamily="34" charset="-128"/>
              </a:defRPr>
            </a:lvl3pPr>
            <a:lvl4pPr marL="1600111" indent="-228587">
              <a:defRPr sz="2400">
                <a:solidFill>
                  <a:schemeClr val="tx1"/>
                </a:solidFill>
                <a:latin typeface="Arial" charset="0"/>
                <a:ea typeface="ＭＳ Ｐゴシック" pitchFamily="34" charset="-128"/>
              </a:defRPr>
            </a:lvl4pPr>
            <a:lvl5pPr marL="2057287" indent="-228587">
              <a:defRPr sz="2400">
                <a:solidFill>
                  <a:schemeClr val="tx1"/>
                </a:solidFill>
                <a:latin typeface="Arial"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34" charset="-128"/>
              </a:defRPr>
            </a:lvl9pPr>
          </a:lstStyle>
          <a:p>
            <a:fld id="{E059973D-1BC9-47C8-BE41-57C59362010E}" type="slidenum">
              <a:rPr lang="en-US" altLang="en-US" sz="1200"/>
              <a:pPr/>
              <a:t>1</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738351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09" indent="-285734">
              <a:defRPr sz="2400">
                <a:solidFill>
                  <a:schemeClr val="tx1"/>
                </a:solidFill>
                <a:latin typeface="Arial" charset="0"/>
                <a:ea typeface="ＭＳ Ｐゴシック" pitchFamily="1" charset="-128"/>
              </a:defRPr>
            </a:lvl2pPr>
            <a:lvl3pPr marL="1142937" indent="-228587">
              <a:defRPr sz="2400">
                <a:solidFill>
                  <a:schemeClr val="tx1"/>
                </a:solidFill>
                <a:latin typeface="Arial" charset="0"/>
                <a:ea typeface="ＭＳ Ｐゴシック" pitchFamily="1" charset="-128"/>
              </a:defRPr>
            </a:lvl3pPr>
            <a:lvl4pPr marL="1600111" indent="-228587">
              <a:defRPr sz="2400">
                <a:solidFill>
                  <a:schemeClr val="tx1"/>
                </a:solidFill>
                <a:latin typeface="Arial" charset="0"/>
                <a:ea typeface="ＭＳ Ｐゴシック" pitchFamily="1" charset="-128"/>
              </a:defRPr>
            </a:lvl4pPr>
            <a:lvl5pPr marL="2057287" indent="-228587">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fld id="{11E57D14-0CA9-427D-A144-9D3432E079E4}" type="slidenum">
              <a:rPr lang="en-US" altLang="en-US" sz="1200"/>
              <a:pPr/>
              <a:t>10</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z="1600" dirty="0"/>
              <a:t>Our Office of Digital Humanities is supporting a lot of cutting-edge work in incorporating technology into research and public engagement in the humanities. This includes creating new tools and collaborating on new research approaches.</a:t>
            </a:r>
          </a:p>
          <a:p>
            <a:pPr eaLnBrk="1" hangingPunct="1"/>
            <a:endParaRPr lang="en-US" altLang="en-US" sz="1600" dirty="0"/>
          </a:p>
        </p:txBody>
      </p:sp>
    </p:spTree>
    <p:extLst>
      <p:ext uri="{BB962C8B-B14F-4D97-AF65-F5344CB8AC3E}">
        <p14:creationId xmlns:p14="http://schemas.microsoft.com/office/powerpoint/2010/main" val="672801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09" indent="-285734">
              <a:defRPr sz="2400">
                <a:solidFill>
                  <a:schemeClr val="tx1"/>
                </a:solidFill>
                <a:latin typeface="Arial" charset="0"/>
                <a:ea typeface="ＭＳ Ｐゴシック" pitchFamily="1" charset="-128"/>
              </a:defRPr>
            </a:lvl2pPr>
            <a:lvl3pPr marL="1142937" indent="-228587">
              <a:defRPr sz="2400">
                <a:solidFill>
                  <a:schemeClr val="tx1"/>
                </a:solidFill>
                <a:latin typeface="Arial" charset="0"/>
                <a:ea typeface="ＭＳ Ｐゴシック" pitchFamily="1" charset="-128"/>
              </a:defRPr>
            </a:lvl3pPr>
            <a:lvl4pPr marL="1600111" indent="-228587">
              <a:defRPr sz="2400">
                <a:solidFill>
                  <a:schemeClr val="tx1"/>
                </a:solidFill>
                <a:latin typeface="Arial" charset="0"/>
                <a:ea typeface="ＭＳ Ｐゴシック" pitchFamily="1" charset="-128"/>
              </a:defRPr>
            </a:lvl4pPr>
            <a:lvl5pPr marL="2057287" indent="-228587">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fld id="{6AE97DB6-5319-4C98-90A7-B3CD7C70D465}" type="slidenum">
              <a:rPr lang="en-US" altLang="en-US" sz="1200"/>
              <a:pPr/>
              <a:t>11</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z="1600" dirty="0"/>
          </a:p>
        </p:txBody>
      </p:sp>
    </p:spTree>
    <p:extLst>
      <p:ext uri="{BB962C8B-B14F-4D97-AF65-F5344CB8AC3E}">
        <p14:creationId xmlns:p14="http://schemas.microsoft.com/office/powerpoint/2010/main" val="3298191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09" indent="-285734">
              <a:defRPr sz="2400">
                <a:solidFill>
                  <a:schemeClr val="tx1"/>
                </a:solidFill>
                <a:latin typeface="Arial" charset="0"/>
                <a:ea typeface="ＭＳ Ｐゴシック" pitchFamily="1" charset="-128"/>
              </a:defRPr>
            </a:lvl2pPr>
            <a:lvl3pPr marL="1142937" indent="-228587">
              <a:defRPr sz="2400">
                <a:solidFill>
                  <a:schemeClr val="tx1"/>
                </a:solidFill>
                <a:latin typeface="Arial" charset="0"/>
                <a:ea typeface="ＭＳ Ｐゴシック" pitchFamily="1" charset="-128"/>
              </a:defRPr>
            </a:lvl3pPr>
            <a:lvl4pPr marL="1600111" indent="-228587">
              <a:defRPr sz="2400">
                <a:solidFill>
                  <a:schemeClr val="tx1"/>
                </a:solidFill>
                <a:latin typeface="Arial" charset="0"/>
                <a:ea typeface="ＭＳ Ｐゴシック" pitchFamily="1" charset="-128"/>
              </a:defRPr>
            </a:lvl4pPr>
            <a:lvl5pPr marL="2057287" indent="-228587">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fld id="{ABD77E07-8CBB-4AF0-9E8A-C5F0EA0A112C}" type="slidenum">
              <a:rPr lang="en-US" sz="1200"/>
              <a:pPr/>
              <a:t>12</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dirty="0" smtClean="0"/>
              <a:t>The education division has programs that support teaching, for both college and pre-college classrooms. You have a sheet describing the</a:t>
            </a:r>
            <a:r>
              <a:rPr lang="en-US" baseline="0" dirty="0" smtClean="0"/>
              <a:t> division’s programs.</a:t>
            </a:r>
            <a:endParaRPr lang="en-US" dirty="0" smtClean="0"/>
          </a:p>
          <a:p>
            <a:pPr eaLnBrk="1" hangingPunct="1"/>
            <a:endParaRPr lang="en-US" dirty="0" smtClean="0"/>
          </a:p>
        </p:txBody>
      </p:sp>
    </p:spTree>
    <p:extLst>
      <p:ext uri="{BB962C8B-B14F-4D97-AF65-F5344CB8AC3E}">
        <p14:creationId xmlns:p14="http://schemas.microsoft.com/office/powerpoint/2010/main" val="2199106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09" indent="-285734">
              <a:defRPr sz="2400">
                <a:solidFill>
                  <a:schemeClr val="tx1"/>
                </a:solidFill>
                <a:latin typeface="Arial" charset="0"/>
                <a:ea typeface="ＭＳ Ｐゴシック" pitchFamily="1" charset="-128"/>
              </a:defRPr>
            </a:lvl2pPr>
            <a:lvl3pPr marL="1142937" indent="-228587">
              <a:defRPr sz="2400">
                <a:solidFill>
                  <a:schemeClr val="tx1"/>
                </a:solidFill>
                <a:latin typeface="Arial" charset="0"/>
                <a:ea typeface="ＭＳ Ｐゴシック" pitchFamily="1" charset="-128"/>
              </a:defRPr>
            </a:lvl3pPr>
            <a:lvl4pPr marL="1600111" indent="-228587">
              <a:defRPr sz="2400">
                <a:solidFill>
                  <a:schemeClr val="tx1"/>
                </a:solidFill>
                <a:latin typeface="Arial" charset="0"/>
                <a:ea typeface="ＭＳ Ｐゴシック" pitchFamily="1" charset="-128"/>
              </a:defRPr>
            </a:lvl4pPr>
            <a:lvl5pPr marL="2057287" indent="-228587">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fld id="{6AE97DB6-5319-4C98-90A7-B3CD7C70D465}" type="slidenum">
              <a:rPr lang="en-US" altLang="en-US" sz="1200"/>
              <a:pPr/>
              <a:t>13</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z="1600" dirty="0"/>
          </a:p>
        </p:txBody>
      </p:sp>
    </p:spTree>
    <p:extLst>
      <p:ext uri="{BB962C8B-B14F-4D97-AF65-F5344CB8AC3E}">
        <p14:creationId xmlns:p14="http://schemas.microsoft.com/office/powerpoint/2010/main" val="514744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09" indent="-285734">
              <a:defRPr sz="2400">
                <a:solidFill>
                  <a:schemeClr val="tx1"/>
                </a:solidFill>
                <a:latin typeface="Arial" charset="0"/>
                <a:ea typeface="ＭＳ Ｐゴシック" pitchFamily="1" charset="-128"/>
              </a:defRPr>
            </a:lvl2pPr>
            <a:lvl3pPr marL="1142937" indent="-228587">
              <a:defRPr sz="2400">
                <a:solidFill>
                  <a:schemeClr val="tx1"/>
                </a:solidFill>
                <a:latin typeface="Arial" charset="0"/>
                <a:ea typeface="ＭＳ Ｐゴシック" pitchFamily="1" charset="-128"/>
              </a:defRPr>
            </a:lvl3pPr>
            <a:lvl4pPr marL="1600111" indent="-228587">
              <a:defRPr sz="2400">
                <a:solidFill>
                  <a:schemeClr val="tx1"/>
                </a:solidFill>
                <a:latin typeface="Arial" charset="0"/>
                <a:ea typeface="ＭＳ Ｐゴシック" pitchFamily="1" charset="-128"/>
              </a:defRPr>
            </a:lvl4pPr>
            <a:lvl5pPr marL="2057287" indent="-228587">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fld id="{ABD77E07-8CBB-4AF0-9E8A-C5F0EA0A112C}" type="slidenum">
              <a:rPr lang="en-US" sz="1200"/>
              <a:pPr/>
              <a:t>14</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936524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09" indent="-285734">
              <a:defRPr sz="2400">
                <a:solidFill>
                  <a:schemeClr val="tx1"/>
                </a:solidFill>
                <a:latin typeface="Arial" charset="0"/>
                <a:ea typeface="ＭＳ Ｐゴシック" pitchFamily="1" charset="-128"/>
              </a:defRPr>
            </a:lvl2pPr>
            <a:lvl3pPr marL="1142937" indent="-228587">
              <a:defRPr sz="2400">
                <a:solidFill>
                  <a:schemeClr val="tx1"/>
                </a:solidFill>
                <a:latin typeface="Arial" charset="0"/>
                <a:ea typeface="ＭＳ Ｐゴシック" pitchFamily="1" charset="-128"/>
              </a:defRPr>
            </a:lvl3pPr>
            <a:lvl4pPr marL="1600111" indent="-228587">
              <a:defRPr sz="2400">
                <a:solidFill>
                  <a:schemeClr val="tx1"/>
                </a:solidFill>
                <a:latin typeface="Arial" charset="0"/>
                <a:ea typeface="ＭＳ Ｐゴシック" pitchFamily="1" charset="-128"/>
              </a:defRPr>
            </a:lvl4pPr>
            <a:lvl5pPr marL="2057287" indent="-228587">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fld id="{6AE97DB6-5319-4C98-90A7-B3CD7C70D465}" type="slidenum">
              <a:rPr lang="en-US" altLang="en-US" sz="1200"/>
              <a:pPr/>
              <a:t>15</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z="1600" dirty="0"/>
          </a:p>
        </p:txBody>
      </p:sp>
    </p:spTree>
    <p:extLst>
      <p:ext uri="{BB962C8B-B14F-4D97-AF65-F5344CB8AC3E}">
        <p14:creationId xmlns:p14="http://schemas.microsoft.com/office/powerpoint/2010/main" val="893491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09" indent="-285734">
              <a:defRPr sz="2400">
                <a:solidFill>
                  <a:schemeClr val="tx1"/>
                </a:solidFill>
                <a:latin typeface="Arial" charset="0"/>
                <a:ea typeface="ＭＳ Ｐゴシック" pitchFamily="1" charset="-128"/>
              </a:defRPr>
            </a:lvl2pPr>
            <a:lvl3pPr marL="1142937" indent="-228587">
              <a:defRPr sz="2400">
                <a:solidFill>
                  <a:schemeClr val="tx1"/>
                </a:solidFill>
                <a:latin typeface="Arial" charset="0"/>
                <a:ea typeface="ＭＳ Ｐゴシック" pitchFamily="1" charset="-128"/>
              </a:defRPr>
            </a:lvl3pPr>
            <a:lvl4pPr marL="1600111" indent="-228587">
              <a:defRPr sz="2400">
                <a:solidFill>
                  <a:schemeClr val="tx1"/>
                </a:solidFill>
                <a:latin typeface="Arial" charset="0"/>
                <a:ea typeface="ＭＳ Ｐゴシック" pitchFamily="1" charset="-128"/>
              </a:defRPr>
            </a:lvl4pPr>
            <a:lvl5pPr marL="2057287" indent="-228587">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fld id="{FC2D8B8E-ABF5-4A1F-8ABA-94DE0466D339}" type="slidenum">
              <a:rPr lang="en-US" sz="1200"/>
              <a:pPr/>
              <a:t>16</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r>
              <a:rPr lang="en-US" dirty="0"/>
              <a:t>The Division of Public Programs supports a wide range of public humanities programs that reach large and diverse public audiences. Fundable activities include, but are not limited to, radio and television programs for national broadcast, exhibitions and interpretation of historic sites, reading or film discussion series, lectures, and symposia. You will see on the Public Programs sheet a description of the grant programs. </a:t>
            </a:r>
          </a:p>
        </p:txBody>
      </p:sp>
    </p:spTree>
    <p:extLst>
      <p:ext uri="{BB962C8B-B14F-4D97-AF65-F5344CB8AC3E}">
        <p14:creationId xmlns:p14="http://schemas.microsoft.com/office/powerpoint/2010/main" val="2065945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09" indent="-285734">
              <a:defRPr sz="2400">
                <a:solidFill>
                  <a:schemeClr val="tx1"/>
                </a:solidFill>
                <a:latin typeface="Arial" charset="0"/>
                <a:ea typeface="ＭＳ Ｐゴシック" pitchFamily="1" charset="-128"/>
              </a:defRPr>
            </a:lvl2pPr>
            <a:lvl3pPr marL="1142937" indent="-228587">
              <a:defRPr sz="2400">
                <a:solidFill>
                  <a:schemeClr val="tx1"/>
                </a:solidFill>
                <a:latin typeface="Arial" charset="0"/>
                <a:ea typeface="ＭＳ Ｐゴシック" pitchFamily="1" charset="-128"/>
              </a:defRPr>
            </a:lvl3pPr>
            <a:lvl4pPr marL="1600111" indent="-228587">
              <a:defRPr sz="2400">
                <a:solidFill>
                  <a:schemeClr val="tx1"/>
                </a:solidFill>
                <a:latin typeface="Arial" charset="0"/>
                <a:ea typeface="ＭＳ Ｐゴシック" pitchFamily="1" charset="-128"/>
              </a:defRPr>
            </a:lvl4pPr>
            <a:lvl5pPr marL="2057287" indent="-228587">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fld id="{6AE97DB6-5319-4C98-90A7-B3CD7C70D465}" type="slidenum">
              <a:rPr lang="en-US" altLang="en-US" sz="1200"/>
              <a:pPr/>
              <a:t>17</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z="1600" dirty="0"/>
          </a:p>
        </p:txBody>
      </p:sp>
    </p:spTree>
    <p:extLst>
      <p:ext uri="{BB962C8B-B14F-4D97-AF65-F5344CB8AC3E}">
        <p14:creationId xmlns:p14="http://schemas.microsoft.com/office/powerpoint/2010/main" val="44051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pitchFamily="1" charset="-128"/>
              </a:defRPr>
            </a:lvl1pPr>
            <a:lvl2pPr marL="742909" indent="-285734" eaLnBrk="0" hangingPunct="0">
              <a:defRPr sz="2400">
                <a:solidFill>
                  <a:schemeClr val="tx1"/>
                </a:solidFill>
                <a:latin typeface="Arial" charset="0"/>
                <a:ea typeface="ＭＳ Ｐゴシック" pitchFamily="1" charset="-128"/>
              </a:defRPr>
            </a:lvl2pPr>
            <a:lvl3pPr marL="1142937" indent="-228587" eaLnBrk="0" hangingPunct="0">
              <a:defRPr sz="2400">
                <a:solidFill>
                  <a:schemeClr val="tx1"/>
                </a:solidFill>
                <a:latin typeface="Arial" charset="0"/>
                <a:ea typeface="ＭＳ Ｐゴシック" pitchFamily="1" charset="-128"/>
              </a:defRPr>
            </a:lvl3pPr>
            <a:lvl4pPr marL="1600111" indent="-228587" eaLnBrk="0" hangingPunct="0">
              <a:defRPr sz="2400">
                <a:solidFill>
                  <a:schemeClr val="tx1"/>
                </a:solidFill>
                <a:latin typeface="Arial" charset="0"/>
                <a:ea typeface="ＭＳ Ｐゴシック" pitchFamily="1" charset="-128"/>
              </a:defRPr>
            </a:lvl4pPr>
            <a:lvl5pPr marL="2057287" indent="-228587" eaLnBrk="0" hangingPunct="0">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fld id="{23F05427-6C1E-4CE3-9E0E-FDDC401EE430}" type="slidenum">
              <a:rPr lang="en-US" sz="1200">
                <a:solidFill>
                  <a:prstClr val="black"/>
                </a:solidFill>
              </a:rPr>
              <a:pPr>
                <a:defRPr/>
              </a:pPr>
              <a:t>18</a:t>
            </a:fld>
            <a:endParaRPr lang="en-US" sz="1200">
              <a:solidFill>
                <a:prstClr val="black"/>
              </a:solidFill>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Third, the Division of Research Programs. This division supports the work of scholars, working individually or in teams, doing research for scholarly and general audiences. You</a:t>
            </a:r>
            <a:r>
              <a:rPr lang="en-US" baseline="0" dirty="0" smtClean="0"/>
              <a:t> have a sheet </a:t>
            </a:r>
            <a:r>
              <a:rPr lang="en-US" dirty="0" smtClean="0"/>
              <a:t>describing all of the division’s grant programs. These include the Fellowship, probably the best-known of the Endowment’s grants. That’s what people are talking about when they say “Oh, that person got an NEH!”</a:t>
            </a:r>
          </a:p>
        </p:txBody>
      </p:sp>
    </p:spTree>
    <p:extLst>
      <p:ext uri="{BB962C8B-B14F-4D97-AF65-F5344CB8AC3E}">
        <p14:creationId xmlns:p14="http://schemas.microsoft.com/office/powerpoint/2010/main" val="1259798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09" indent="-285734">
              <a:defRPr sz="2400">
                <a:solidFill>
                  <a:schemeClr val="tx1"/>
                </a:solidFill>
                <a:latin typeface="Arial" charset="0"/>
                <a:ea typeface="ＭＳ Ｐゴシック" pitchFamily="1" charset="-128"/>
              </a:defRPr>
            </a:lvl2pPr>
            <a:lvl3pPr marL="1142937" indent="-228587">
              <a:defRPr sz="2400">
                <a:solidFill>
                  <a:schemeClr val="tx1"/>
                </a:solidFill>
                <a:latin typeface="Arial" charset="0"/>
                <a:ea typeface="ＭＳ Ｐゴシック" pitchFamily="1" charset="-128"/>
              </a:defRPr>
            </a:lvl3pPr>
            <a:lvl4pPr marL="1600111" indent="-228587">
              <a:defRPr sz="2400">
                <a:solidFill>
                  <a:schemeClr val="tx1"/>
                </a:solidFill>
                <a:latin typeface="Arial" charset="0"/>
                <a:ea typeface="ＭＳ Ｐゴシック" pitchFamily="1" charset="-128"/>
              </a:defRPr>
            </a:lvl4pPr>
            <a:lvl5pPr marL="2057287" indent="-228587">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fld id="{6AE97DB6-5319-4C98-90A7-B3CD7C70D465}" type="slidenum">
              <a:rPr lang="en-US" altLang="en-US" sz="1200"/>
              <a:pPr/>
              <a:t>19</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z="1600" dirty="0"/>
          </a:p>
        </p:txBody>
      </p:sp>
    </p:spTree>
    <p:extLst>
      <p:ext uri="{BB962C8B-B14F-4D97-AF65-F5344CB8AC3E}">
        <p14:creationId xmlns:p14="http://schemas.microsoft.com/office/powerpoint/2010/main" val="350685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09" indent="-285734">
              <a:defRPr sz="2400">
                <a:solidFill>
                  <a:schemeClr val="tx1"/>
                </a:solidFill>
                <a:latin typeface="Arial" charset="0"/>
                <a:ea typeface="ＭＳ Ｐゴシック" pitchFamily="34" charset="-128"/>
              </a:defRPr>
            </a:lvl2pPr>
            <a:lvl3pPr marL="1142937" indent="-228587">
              <a:defRPr sz="2400">
                <a:solidFill>
                  <a:schemeClr val="tx1"/>
                </a:solidFill>
                <a:latin typeface="Arial" charset="0"/>
                <a:ea typeface="ＭＳ Ｐゴシック" pitchFamily="34" charset="-128"/>
              </a:defRPr>
            </a:lvl3pPr>
            <a:lvl4pPr marL="1600111" indent="-228587">
              <a:defRPr sz="2400">
                <a:solidFill>
                  <a:schemeClr val="tx1"/>
                </a:solidFill>
                <a:latin typeface="Arial" charset="0"/>
                <a:ea typeface="ＭＳ Ｐゴシック" pitchFamily="34" charset="-128"/>
              </a:defRPr>
            </a:lvl4pPr>
            <a:lvl5pPr marL="2057287" indent="-228587">
              <a:defRPr sz="2400">
                <a:solidFill>
                  <a:schemeClr val="tx1"/>
                </a:solidFill>
                <a:latin typeface="Arial"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34" charset="-128"/>
              </a:defRPr>
            </a:lvl9pPr>
          </a:lstStyle>
          <a:p>
            <a:fld id="{779FA1D6-B815-41DF-9F68-A1A13F2A6BF7}" type="slidenum">
              <a:rPr lang="en-US" altLang="en-US" sz="1200"/>
              <a:pPr/>
              <a:t>2</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dirty="0" smtClean="0"/>
              <a:t>Tax payer responsibility.</a:t>
            </a:r>
            <a:r>
              <a:rPr lang="en-US" altLang="en-US" baseline="0" dirty="0" smtClean="0"/>
              <a:t>  If you apply, you should expect privacy; full and fair review; feedback on your application.  Think of NEH as a consulting service rather than an ATM. </a:t>
            </a:r>
            <a:endParaRPr lang="en-US" altLang="en-US" dirty="0" smtClean="0"/>
          </a:p>
        </p:txBody>
      </p:sp>
    </p:spTree>
    <p:extLst>
      <p:ext uri="{BB962C8B-B14F-4D97-AF65-F5344CB8AC3E}">
        <p14:creationId xmlns:p14="http://schemas.microsoft.com/office/powerpoint/2010/main" val="3419584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09" indent="-285734">
              <a:defRPr sz="2400">
                <a:solidFill>
                  <a:schemeClr val="tx1"/>
                </a:solidFill>
                <a:latin typeface="Arial" charset="0"/>
                <a:ea typeface="ＭＳ Ｐゴシック" pitchFamily="1" charset="-128"/>
              </a:defRPr>
            </a:lvl2pPr>
            <a:lvl3pPr marL="1142937" indent="-228587">
              <a:defRPr sz="2400">
                <a:solidFill>
                  <a:schemeClr val="tx1"/>
                </a:solidFill>
                <a:latin typeface="Arial" charset="0"/>
                <a:ea typeface="ＭＳ Ｐゴシック" pitchFamily="1" charset="-128"/>
              </a:defRPr>
            </a:lvl3pPr>
            <a:lvl4pPr marL="1600111" indent="-228587">
              <a:defRPr sz="2400">
                <a:solidFill>
                  <a:schemeClr val="tx1"/>
                </a:solidFill>
                <a:latin typeface="Arial" charset="0"/>
                <a:ea typeface="ＭＳ Ｐゴシック" pitchFamily="1" charset="-128"/>
              </a:defRPr>
            </a:lvl4pPr>
            <a:lvl5pPr marL="2057287" indent="-228587">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fld id="{6AE97DB6-5319-4C98-90A7-B3CD7C70D465}" type="slidenum">
              <a:rPr lang="en-US" altLang="en-US" sz="1200"/>
              <a:pPr/>
              <a:t>20</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z="1600" dirty="0"/>
          </a:p>
        </p:txBody>
      </p:sp>
    </p:spTree>
    <p:extLst>
      <p:ext uri="{BB962C8B-B14F-4D97-AF65-F5344CB8AC3E}">
        <p14:creationId xmlns:p14="http://schemas.microsoft.com/office/powerpoint/2010/main" val="3824449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09" indent="-285734">
              <a:defRPr sz="2400">
                <a:solidFill>
                  <a:schemeClr val="tx1"/>
                </a:solidFill>
                <a:latin typeface="Arial" charset="0"/>
                <a:ea typeface="ＭＳ Ｐゴシック" pitchFamily="1" charset="-128"/>
              </a:defRPr>
            </a:lvl2pPr>
            <a:lvl3pPr marL="1142937" indent="-228587">
              <a:defRPr sz="2400">
                <a:solidFill>
                  <a:schemeClr val="tx1"/>
                </a:solidFill>
                <a:latin typeface="Arial" charset="0"/>
                <a:ea typeface="ＭＳ Ｐゴシック" pitchFamily="1" charset="-128"/>
              </a:defRPr>
            </a:lvl3pPr>
            <a:lvl4pPr marL="1600111" indent="-228587">
              <a:defRPr sz="2400">
                <a:solidFill>
                  <a:schemeClr val="tx1"/>
                </a:solidFill>
                <a:latin typeface="Arial" charset="0"/>
                <a:ea typeface="ＭＳ Ｐゴシック" pitchFamily="1" charset="-128"/>
              </a:defRPr>
            </a:lvl4pPr>
            <a:lvl5pPr marL="2057287" indent="-228587">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fld id="{6AE97DB6-5319-4C98-90A7-B3CD7C70D465}" type="slidenum">
              <a:rPr lang="en-US" altLang="en-US" sz="1200"/>
              <a:pPr/>
              <a:t>21</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z="1600" dirty="0"/>
          </a:p>
        </p:txBody>
      </p:sp>
    </p:spTree>
    <p:extLst>
      <p:ext uri="{BB962C8B-B14F-4D97-AF65-F5344CB8AC3E}">
        <p14:creationId xmlns:p14="http://schemas.microsoft.com/office/powerpoint/2010/main" val="2681844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35064A35-0525-4C24-9BBC-D5E057F16E95}" type="slidenum">
              <a:rPr lang="en-US" smtClean="0">
                <a:solidFill>
                  <a:srgbClr val="000000"/>
                </a:solidFill>
              </a:rPr>
              <a:pPr/>
              <a:t>22</a:t>
            </a:fld>
            <a:endParaRPr lang="en-US" dirty="0">
              <a:solidFill>
                <a:srgbClr val="000000"/>
              </a:solidFill>
            </a:endParaRPr>
          </a:p>
        </p:txBody>
      </p:sp>
    </p:spTree>
    <p:extLst>
      <p:ext uri="{BB962C8B-B14F-4D97-AF65-F5344CB8AC3E}">
        <p14:creationId xmlns:p14="http://schemas.microsoft.com/office/powerpoint/2010/main" val="3697489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09" indent="-285734">
              <a:defRPr sz="2400">
                <a:solidFill>
                  <a:schemeClr val="tx1"/>
                </a:solidFill>
                <a:latin typeface="Arial" charset="0"/>
                <a:ea typeface="ＭＳ Ｐゴシック" pitchFamily="1" charset="-128"/>
              </a:defRPr>
            </a:lvl2pPr>
            <a:lvl3pPr marL="1142937" indent="-228587">
              <a:defRPr sz="2400">
                <a:solidFill>
                  <a:schemeClr val="tx1"/>
                </a:solidFill>
                <a:latin typeface="Arial" charset="0"/>
                <a:ea typeface="ＭＳ Ｐゴシック" pitchFamily="1" charset="-128"/>
              </a:defRPr>
            </a:lvl3pPr>
            <a:lvl4pPr marL="1600111" indent="-228587">
              <a:defRPr sz="2400">
                <a:solidFill>
                  <a:schemeClr val="tx1"/>
                </a:solidFill>
                <a:latin typeface="Arial" charset="0"/>
                <a:ea typeface="ＭＳ Ｐゴシック" pitchFamily="1" charset="-128"/>
              </a:defRPr>
            </a:lvl4pPr>
            <a:lvl5pPr marL="2057287" indent="-228587">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fld id="{D56C85AA-861F-43F9-9E70-6E2F7E246977}" type="slidenum">
              <a:rPr lang="en-US" altLang="en-US" sz="1200"/>
              <a:pPr/>
              <a:t>23</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z="1600" dirty="0"/>
          </a:p>
        </p:txBody>
      </p:sp>
    </p:spTree>
    <p:extLst>
      <p:ext uri="{BB962C8B-B14F-4D97-AF65-F5344CB8AC3E}">
        <p14:creationId xmlns:p14="http://schemas.microsoft.com/office/powerpoint/2010/main" val="4280958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09" indent="-285734">
              <a:defRPr sz="2400">
                <a:solidFill>
                  <a:schemeClr val="tx1"/>
                </a:solidFill>
                <a:latin typeface="Arial" charset="0"/>
                <a:ea typeface="ＭＳ Ｐゴシック" pitchFamily="1" charset="-128"/>
              </a:defRPr>
            </a:lvl2pPr>
            <a:lvl3pPr marL="1142937" indent="-228587">
              <a:defRPr sz="2400">
                <a:solidFill>
                  <a:schemeClr val="tx1"/>
                </a:solidFill>
                <a:latin typeface="Arial" charset="0"/>
                <a:ea typeface="ＭＳ Ｐゴシック" pitchFamily="1" charset="-128"/>
              </a:defRPr>
            </a:lvl3pPr>
            <a:lvl4pPr marL="1600111" indent="-228587">
              <a:defRPr sz="2400">
                <a:solidFill>
                  <a:schemeClr val="tx1"/>
                </a:solidFill>
                <a:latin typeface="Arial" charset="0"/>
                <a:ea typeface="ＭＳ Ｐゴシック" pitchFamily="1" charset="-128"/>
              </a:defRPr>
            </a:lvl4pPr>
            <a:lvl5pPr marL="2057287" indent="-228587">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fld id="{D56C85AA-861F-43F9-9E70-6E2F7E246977}" type="slidenum">
              <a:rPr lang="en-US" altLang="en-US" sz="1200"/>
              <a:pPr/>
              <a:t>24</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z="1600" dirty="0"/>
          </a:p>
        </p:txBody>
      </p:sp>
    </p:spTree>
    <p:extLst>
      <p:ext uri="{BB962C8B-B14F-4D97-AF65-F5344CB8AC3E}">
        <p14:creationId xmlns:p14="http://schemas.microsoft.com/office/powerpoint/2010/main" val="2338535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09" indent="-285734">
              <a:defRPr sz="2400">
                <a:solidFill>
                  <a:schemeClr val="tx1"/>
                </a:solidFill>
                <a:latin typeface="Arial" charset="0"/>
                <a:ea typeface="ＭＳ Ｐゴシック" pitchFamily="1" charset="-128"/>
              </a:defRPr>
            </a:lvl2pPr>
            <a:lvl3pPr marL="1142937" indent="-228587">
              <a:defRPr sz="2400">
                <a:solidFill>
                  <a:schemeClr val="tx1"/>
                </a:solidFill>
                <a:latin typeface="Arial" charset="0"/>
                <a:ea typeface="ＭＳ Ｐゴシック" pitchFamily="1" charset="-128"/>
              </a:defRPr>
            </a:lvl3pPr>
            <a:lvl4pPr marL="1600111" indent="-228587">
              <a:defRPr sz="2400">
                <a:solidFill>
                  <a:schemeClr val="tx1"/>
                </a:solidFill>
                <a:latin typeface="Arial" charset="0"/>
                <a:ea typeface="ＭＳ Ｐゴシック" pitchFamily="1" charset="-128"/>
              </a:defRPr>
            </a:lvl4pPr>
            <a:lvl5pPr marL="2057287" indent="-228587">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fld id="{D56C85AA-861F-43F9-9E70-6E2F7E246977}" type="slidenum">
              <a:rPr lang="en-US" altLang="en-US" sz="1200">
                <a:solidFill>
                  <a:srgbClr val="000000"/>
                </a:solidFill>
              </a:rPr>
              <a:pPr/>
              <a:t>25</a:t>
            </a:fld>
            <a:endParaRPr lang="en-US" altLang="en-US" sz="120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z="1600" dirty="0"/>
          </a:p>
        </p:txBody>
      </p:sp>
    </p:spTree>
    <p:extLst>
      <p:ext uri="{BB962C8B-B14F-4D97-AF65-F5344CB8AC3E}">
        <p14:creationId xmlns:p14="http://schemas.microsoft.com/office/powerpoint/2010/main" val="1767427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09" indent="-285734">
              <a:defRPr sz="2400">
                <a:solidFill>
                  <a:schemeClr val="tx1"/>
                </a:solidFill>
                <a:latin typeface="Arial" charset="0"/>
                <a:ea typeface="ＭＳ Ｐゴシック" pitchFamily="1" charset="-128"/>
              </a:defRPr>
            </a:lvl2pPr>
            <a:lvl3pPr marL="1142937" indent="-228587">
              <a:defRPr sz="2400">
                <a:solidFill>
                  <a:schemeClr val="tx1"/>
                </a:solidFill>
                <a:latin typeface="Arial" charset="0"/>
                <a:ea typeface="ＭＳ Ｐゴシック" pitchFamily="1" charset="-128"/>
              </a:defRPr>
            </a:lvl3pPr>
            <a:lvl4pPr marL="1600111" indent="-228587">
              <a:defRPr sz="2400">
                <a:solidFill>
                  <a:schemeClr val="tx1"/>
                </a:solidFill>
                <a:latin typeface="Arial" charset="0"/>
                <a:ea typeface="ＭＳ Ｐゴシック" pitchFamily="1" charset="-128"/>
              </a:defRPr>
            </a:lvl4pPr>
            <a:lvl5pPr marL="2057287" indent="-228587">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fld id="{D56C85AA-861F-43F9-9E70-6E2F7E246977}" type="slidenum">
              <a:rPr lang="en-US" altLang="en-US" sz="1200">
                <a:solidFill>
                  <a:srgbClr val="000000"/>
                </a:solidFill>
              </a:rPr>
              <a:pPr/>
              <a:t>26</a:t>
            </a:fld>
            <a:endParaRPr lang="en-US" altLang="en-US" sz="120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z="1600" dirty="0"/>
          </a:p>
        </p:txBody>
      </p:sp>
    </p:spTree>
    <p:extLst>
      <p:ext uri="{BB962C8B-B14F-4D97-AF65-F5344CB8AC3E}">
        <p14:creationId xmlns:p14="http://schemas.microsoft.com/office/powerpoint/2010/main" val="3406332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09" indent="-285734">
              <a:defRPr sz="2400">
                <a:solidFill>
                  <a:schemeClr val="tx1"/>
                </a:solidFill>
                <a:latin typeface="Arial" charset="0"/>
                <a:ea typeface="ＭＳ Ｐゴシック" pitchFamily="34" charset="-128"/>
              </a:defRPr>
            </a:lvl2pPr>
            <a:lvl3pPr marL="1142937" indent="-228587">
              <a:defRPr sz="2400">
                <a:solidFill>
                  <a:schemeClr val="tx1"/>
                </a:solidFill>
                <a:latin typeface="Arial" charset="0"/>
                <a:ea typeface="ＭＳ Ｐゴシック" pitchFamily="34" charset="-128"/>
              </a:defRPr>
            </a:lvl3pPr>
            <a:lvl4pPr marL="1600111" indent="-228587">
              <a:defRPr sz="2400">
                <a:solidFill>
                  <a:schemeClr val="tx1"/>
                </a:solidFill>
                <a:latin typeface="Arial" charset="0"/>
                <a:ea typeface="ＭＳ Ｐゴシック" pitchFamily="34" charset="-128"/>
              </a:defRPr>
            </a:lvl4pPr>
            <a:lvl5pPr marL="2057287" indent="-228587">
              <a:defRPr sz="2400">
                <a:solidFill>
                  <a:schemeClr val="tx1"/>
                </a:solidFill>
                <a:latin typeface="Arial"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34" charset="-128"/>
              </a:defRPr>
            </a:lvl9pPr>
          </a:lstStyle>
          <a:p>
            <a:fld id="{5A7712E5-D190-44B0-887C-07A5E0A85F4A}" type="slidenum">
              <a:rPr lang="en-US" altLang="en-US" sz="1200"/>
              <a:pPr/>
              <a:t>32</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extLst>
      <p:ext uri="{BB962C8B-B14F-4D97-AF65-F5344CB8AC3E}">
        <p14:creationId xmlns:p14="http://schemas.microsoft.com/office/powerpoint/2010/main" val="1401226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7518CF-B199-482B-932F-A28CC5561A37}" type="slidenum">
              <a:rPr lang="en-US" smtClean="0"/>
              <a:pPr/>
              <a:t>33</a:t>
            </a:fld>
            <a:endParaRPr lang="en-US"/>
          </a:p>
        </p:txBody>
      </p:sp>
    </p:spTree>
    <p:extLst>
      <p:ext uri="{BB962C8B-B14F-4D97-AF65-F5344CB8AC3E}">
        <p14:creationId xmlns:p14="http://schemas.microsoft.com/office/powerpoint/2010/main" val="1536238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09" indent="-285734">
              <a:defRPr sz="2400">
                <a:solidFill>
                  <a:schemeClr val="tx1"/>
                </a:solidFill>
                <a:latin typeface="Arial" charset="0"/>
                <a:ea typeface="ＭＳ Ｐゴシック" pitchFamily="34" charset="-128"/>
              </a:defRPr>
            </a:lvl2pPr>
            <a:lvl3pPr marL="1142937" indent="-228587">
              <a:defRPr sz="2400">
                <a:solidFill>
                  <a:schemeClr val="tx1"/>
                </a:solidFill>
                <a:latin typeface="Arial" charset="0"/>
                <a:ea typeface="ＭＳ Ｐゴシック" pitchFamily="34" charset="-128"/>
              </a:defRPr>
            </a:lvl3pPr>
            <a:lvl4pPr marL="1600111" indent="-228587">
              <a:defRPr sz="2400">
                <a:solidFill>
                  <a:schemeClr val="tx1"/>
                </a:solidFill>
                <a:latin typeface="Arial" charset="0"/>
                <a:ea typeface="ＭＳ Ｐゴシック" pitchFamily="34" charset="-128"/>
              </a:defRPr>
            </a:lvl4pPr>
            <a:lvl5pPr marL="2057287" indent="-228587">
              <a:defRPr sz="2400">
                <a:solidFill>
                  <a:schemeClr val="tx1"/>
                </a:solidFill>
                <a:latin typeface="Arial"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hangingPunct="0"/>
            <a:fld id="{C51D78DC-83FE-45A0-B9D2-9650D873254F}" type="slidenum">
              <a:rPr lang="en-US" altLang="en-US" sz="1200"/>
              <a:pPr eaLnBrk="0" hangingPunct="0"/>
              <a:t>34</a:t>
            </a:fld>
            <a:endParaRPr lang="en-US" altLang="en-US" sz="1200"/>
          </a:p>
        </p:txBody>
      </p:sp>
    </p:spTree>
    <p:extLst>
      <p:ext uri="{BB962C8B-B14F-4D97-AF65-F5344CB8AC3E}">
        <p14:creationId xmlns:p14="http://schemas.microsoft.com/office/powerpoint/2010/main" val="102063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09" indent="-285734">
              <a:defRPr sz="2400">
                <a:solidFill>
                  <a:schemeClr val="tx1"/>
                </a:solidFill>
                <a:latin typeface="Arial" charset="0"/>
                <a:ea typeface="ＭＳ Ｐゴシック" pitchFamily="34" charset="-128"/>
              </a:defRPr>
            </a:lvl2pPr>
            <a:lvl3pPr marL="1142937" indent="-228587">
              <a:defRPr sz="2400">
                <a:solidFill>
                  <a:schemeClr val="tx1"/>
                </a:solidFill>
                <a:latin typeface="Arial" charset="0"/>
                <a:ea typeface="ＭＳ Ｐゴシック" pitchFamily="34" charset="-128"/>
              </a:defRPr>
            </a:lvl3pPr>
            <a:lvl4pPr marL="1600111" indent="-228587">
              <a:defRPr sz="2400">
                <a:solidFill>
                  <a:schemeClr val="tx1"/>
                </a:solidFill>
                <a:latin typeface="Arial" charset="0"/>
                <a:ea typeface="ＭＳ Ｐゴシック" pitchFamily="34" charset="-128"/>
              </a:defRPr>
            </a:lvl4pPr>
            <a:lvl5pPr marL="2057287" indent="-228587">
              <a:defRPr sz="2400">
                <a:solidFill>
                  <a:schemeClr val="tx1"/>
                </a:solidFill>
                <a:latin typeface="Arial"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34" charset="-128"/>
              </a:defRPr>
            </a:lvl9pPr>
          </a:lstStyle>
          <a:p>
            <a:fld id="{779FA1D6-B815-41DF-9F68-A1A13F2A6BF7}" type="slidenum">
              <a:rPr lang="en-US" altLang="en-US" sz="1200"/>
              <a:pPr/>
              <a:t>3</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dirty="0" smtClean="0"/>
              <a:t>Interdisciplinary</a:t>
            </a:r>
            <a:r>
              <a:rPr lang="en-US" altLang="en-US" baseline="0" dirty="0" smtClean="0"/>
              <a:t> work.  Work on the edges of traditional humanities.  Don’t fund advocacy, works of art, etc.</a:t>
            </a:r>
            <a:endParaRPr lang="en-US" altLang="en-US" dirty="0" smtClean="0"/>
          </a:p>
        </p:txBody>
      </p:sp>
    </p:spTree>
    <p:extLst>
      <p:ext uri="{BB962C8B-B14F-4D97-AF65-F5344CB8AC3E}">
        <p14:creationId xmlns:p14="http://schemas.microsoft.com/office/powerpoint/2010/main" val="402218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09" indent="-285734">
              <a:defRPr sz="2400">
                <a:solidFill>
                  <a:schemeClr val="tx1"/>
                </a:solidFill>
                <a:latin typeface="Arial" charset="0"/>
                <a:ea typeface="ＭＳ Ｐゴシック" pitchFamily="34" charset="-128"/>
              </a:defRPr>
            </a:lvl2pPr>
            <a:lvl3pPr marL="1142937" indent="-228587">
              <a:defRPr sz="2400">
                <a:solidFill>
                  <a:schemeClr val="tx1"/>
                </a:solidFill>
                <a:latin typeface="Arial" charset="0"/>
                <a:ea typeface="ＭＳ Ｐゴシック" pitchFamily="34" charset="-128"/>
              </a:defRPr>
            </a:lvl3pPr>
            <a:lvl4pPr marL="1600111" indent="-228587">
              <a:defRPr sz="2400">
                <a:solidFill>
                  <a:schemeClr val="tx1"/>
                </a:solidFill>
                <a:latin typeface="Arial" charset="0"/>
                <a:ea typeface="ＭＳ Ｐゴシック" pitchFamily="34" charset="-128"/>
              </a:defRPr>
            </a:lvl4pPr>
            <a:lvl5pPr marL="2057287" indent="-228587">
              <a:defRPr sz="2400">
                <a:solidFill>
                  <a:schemeClr val="tx1"/>
                </a:solidFill>
                <a:latin typeface="Arial"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hangingPunct="0"/>
            <a:fld id="{1F824BE0-DDCE-4D6B-BCED-086F4030300E}" type="slidenum">
              <a:rPr lang="en-US" altLang="en-US" sz="1200"/>
              <a:pPr eaLnBrk="0" hangingPunct="0"/>
              <a:t>35</a:t>
            </a:fld>
            <a:endParaRPr lang="en-US" altLang="en-US" sz="1200"/>
          </a:p>
        </p:txBody>
      </p:sp>
    </p:spTree>
    <p:extLst>
      <p:ext uri="{BB962C8B-B14F-4D97-AF65-F5344CB8AC3E}">
        <p14:creationId xmlns:p14="http://schemas.microsoft.com/office/powerpoint/2010/main" val="4030419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09" indent="-285734">
              <a:defRPr sz="2400">
                <a:solidFill>
                  <a:schemeClr val="tx1"/>
                </a:solidFill>
                <a:latin typeface="Arial" charset="0"/>
                <a:ea typeface="ＭＳ Ｐゴシック" pitchFamily="34" charset="-128"/>
              </a:defRPr>
            </a:lvl2pPr>
            <a:lvl3pPr marL="1142937" indent="-228587">
              <a:defRPr sz="2400">
                <a:solidFill>
                  <a:schemeClr val="tx1"/>
                </a:solidFill>
                <a:latin typeface="Arial" charset="0"/>
                <a:ea typeface="ＭＳ Ｐゴシック" pitchFamily="34" charset="-128"/>
              </a:defRPr>
            </a:lvl3pPr>
            <a:lvl4pPr marL="1600111" indent="-228587">
              <a:defRPr sz="2400">
                <a:solidFill>
                  <a:schemeClr val="tx1"/>
                </a:solidFill>
                <a:latin typeface="Arial" charset="0"/>
                <a:ea typeface="ＭＳ Ｐゴシック" pitchFamily="34" charset="-128"/>
              </a:defRPr>
            </a:lvl4pPr>
            <a:lvl5pPr marL="2057287" indent="-228587">
              <a:defRPr sz="2400">
                <a:solidFill>
                  <a:schemeClr val="tx1"/>
                </a:solidFill>
                <a:latin typeface="Arial"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hangingPunct="0"/>
            <a:fld id="{C51D78DC-83FE-45A0-B9D2-9650D873254F}" type="slidenum">
              <a:rPr lang="en-US" altLang="en-US" sz="1200"/>
              <a:pPr eaLnBrk="0" hangingPunct="0"/>
              <a:t>36</a:t>
            </a:fld>
            <a:endParaRPr lang="en-US" altLang="en-US" sz="1200"/>
          </a:p>
        </p:txBody>
      </p:sp>
    </p:spTree>
    <p:extLst>
      <p:ext uri="{BB962C8B-B14F-4D97-AF65-F5344CB8AC3E}">
        <p14:creationId xmlns:p14="http://schemas.microsoft.com/office/powerpoint/2010/main" val="316539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518CF-B199-482B-932F-A28CC5561A37}" type="slidenum">
              <a:rPr lang="en-US" smtClean="0"/>
              <a:pPr/>
              <a:t>37</a:t>
            </a:fld>
            <a:endParaRPr lang="en-US"/>
          </a:p>
        </p:txBody>
      </p:sp>
    </p:spTree>
    <p:extLst>
      <p:ext uri="{BB962C8B-B14F-4D97-AF65-F5344CB8AC3E}">
        <p14:creationId xmlns:p14="http://schemas.microsoft.com/office/powerpoint/2010/main" val="2192366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Richard B.</a:t>
            </a:r>
            <a:r>
              <a:rPr lang="en-US" baseline="0" dirty="0" smtClean="0"/>
              <a:t> Allen, Framingham State College.  Ohio University Press, 2014</a:t>
            </a:r>
            <a:endParaRPr lang="en-US" dirty="0"/>
          </a:p>
        </p:txBody>
      </p:sp>
      <p:sp>
        <p:nvSpPr>
          <p:cNvPr id="4" name="Slide Number Placeholder 3"/>
          <p:cNvSpPr>
            <a:spLocks noGrp="1"/>
          </p:cNvSpPr>
          <p:nvPr>
            <p:ph type="sldNum" sz="quarter" idx="10"/>
          </p:nvPr>
        </p:nvSpPr>
        <p:spPr/>
        <p:txBody>
          <a:bodyPr/>
          <a:lstStyle/>
          <a:p>
            <a:fld id="{207518CF-B199-482B-932F-A28CC5561A37}" type="slidenum">
              <a:rPr lang="en-US" smtClean="0"/>
              <a:pPr/>
              <a:t>38</a:t>
            </a:fld>
            <a:endParaRPr lang="en-US"/>
          </a:p>
        </p:txBody>
      </p:sp>
    </p:spTree>
    <p:extLst>
      <p:ext uri="{BB962C8B-B14F-4D97-AF65-F5344CB8AC3E}">
        <p14:creationId xmlns:p14="http://schemas.microsoft.com/office/powerpoint/2010/main" val="814220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Colin Wells is finishing up his project</a:t>
            </a:r>
            <a:r>
              <a:rPr lang="en-US" baseline="0" dirty="0" smtClean="0"/>
              <a:t> on poetry wars.  He is in the Department of English at St. Olaf College in Northfield, MN</a:t>
            </a:r>
            <a:endParaRPr lang="en-US" dirty="0"/>
          </a:p>
        </p:txBody>
      </p:sp>
      <p:sp>
        <p:nvSpPr>
          <p:cNvPr id="4" name="Slide Number Placeholder 3"/>
          <p:cNvSpPr>
            <a:spLocks noGrp="1"/>
          </p:cNvSpPr>
          <p:nvPr>
            <p:ph type="sldNum" sz="quarter" idx="10"/>
          </p:nvPr>
        </p:nvSpPr>
        <p:spPr/>
        <p:txBody>
          <a:bodyPr/>
          <a:lstStyle/>
          <a:p>
            <a:fld id="{207518CF-B199-482B-932F-A28CC5561A37}" type="slidenum">
              <a:rPr lang="en-US" smtClean="0"/>
              <a:pPr/>
              <a:t>39</a:t>
            </a:fld>
            <a:endParaRPr lang="en-US"/>
          </a:p>
        </p:txBody>
      </p:sp>
    </p:spTree>
    <p:extLst>
      <p:ext uri="{BB962C8B-B14F-4D97-AF65-F5344CB8AC3E}">
        <p14:creationId xmlns:p14="http://schemas.microsoft.com/office/powerpoint/2010/main" val="3235780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Gayle </a:t>
            </a:r>
            <a:r>
              <a:rPr lang="en-US" dirty="0" err="1" smtClean="0"/>
              <a:t>Sulik</a:t>
            </a:r>
            <a:r>
              <a:rPr lang="en-US" dirty="0" smtClean="0"/>
              <a:t> is currently a</a:t>
            </a:r>
            <a:r>
              <a:rPr lang="en-US" baseline="0" dirty="0" smtClean="0"/>
              <a:t> part-time associate professor at SUNY, Albany.</a:t>
            </a:r>
            <a:endParaRPr lang="en-US" dirty="0"/>
          </a:p>
        </p:txBody>
      </p:sp>
      <p:sp>
        <p:nvSpPr>
          <p:cNvPr id="4" name="Slide Number Placeholder 3"/>
          <p:cNvSpPr>
            <a:spLocks noGrp="1"/>
          </p:cNvSpPr>
          <p:nvPr>
            <p:ph type="sldNum" sz="quarter" idx="10"/>
          </p:nvPr>
        </p:nvSpPr>
        <p:spPr/>
        <p:txBody>
          <a:bodyPr/>
          <a:lstStyle/>
          <a:p>
            <a:fld id="{207518CF-B199-482B-932F-A28CC5561A37}" type="slidenum">
              <a:rPr lang="en-US" smtClean="0"/>
              <a:pPr/>
              <a:t>40</a:t>
            </a:fld>
            <a:endParaRPr lang="en-US"/>
          </a:p>
        </p:txBody>
      </p:sp>
    </p:spTree>
    <p:extLst>
      <p:ext uri="{BB962C8B-B14F-4D97-AF65-F5344CB8AC3E}">
        <p14:creationId xmlns:p14="http://schemas.microsoft.com/office/powerpoint/2010/main" val="621795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09" indent="-285734">
              <a:defRPr sz="2400">
                <a:solidFill>
                  <a:schemeClr val="tx1"/>
                </a:solidFill>
                <a:latin typeface="Arial" charset="0"/>
                <a:ea typeface="ＭＳ Ｐゴシック" pitchFamily="34" charset="-128"/>
              </a:defRPr>
            </a:lvl2pPr>
            <a:lvl3pPr marL="1142937" indent="-228587">
              <a:defRPr sz="2400">
                <a:solidFill>
                  <a:schemeClr val="tx1"/>
                </a:solidFill>
                <a:latin typeface="Arial" charset="0"/>
                <a:ea typeface="ＭＳ Ｐゴシック" pitchFamily="34" charset="-128"/>
              </a:defRPr>
            </a:lvl3pPr>
            <a:lvl4pPr marL="1600111" indent="-228587">
              <a:defRPr sz="2400">
                <a:solidFill>
                  <a:schemeClr val="tx1"/>
                </a:solidFill>
                <a:latin typeface="Arial" charset="0"/>
                <a:ea typeface="ＭＳ Ｐゴシック" pitchFamily="34" charset="-128"/>
              </a:defRPr>
            </a:lvl4pPr>
            <a:lvl5pPr marL="2057287" indent="-228587">
              <a:defRPr sz="2400">
                <a:solidFill>
                  <a:schemeClr val="tx1"/>
                </a:solidFill>
                <a:latin typeface="Arial"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34" charset="-128"/>
              </a:defRPr>
            </a:lvl9pPr>
          </a:lstStyle>
          <a:p>
            <a:fld id="{5A7712E5-D190-44B0-887C-07A5E0A85F4A}" type="slidenum">
              <a:rPr lang="en-US" altLang="en-US" sz="1200"/>
              <a:pPr/>
              <a:t>41</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extLst>
      <p:ext uri="{BB962C8B-B14F-4D97-AF65-F5344CB8AC3E}">
        <p14:creationId xmlns:p14="http://schemas.microsoft.com/office/powerpoint/2010/main" val="1076577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09" indent="-285734">
              <a:defRPr sz="2400">
                <a:solidFill>
                  <a:schemeClr val="tx1"/>
                </a:solidFill>
                <a:latin typeface="Arial" charset="0"/>
                <a:ea typeface="ＭＳ Ｐゴシック" pitchFamily="34" charset="-128"/>
              </a:defRPr>
            </a:lvl2pPr>
            <a:lvl3pPr marL="1142937" indent="-228587">
              <a:defRPr sz="2400">
                <a:solidFill>
                  <a:schemeClr val="tx1"/>
                </a:solidFill>
                <a:latin typeface="Arial" charset="0"/>
                <a:ea typeface="ＭＳ Ｐゴシック" pitchFamily="34" charset="-128"/>
              </a:defRPr>
            </a:lvl3pPr>
            <a:lvl4pPr marL="1600111" indent="-228587">
              <a:defRPr sz="2400">
                <a:solidFill>
                  <a:schemeClr val="tx1"/>
                </a:solidFill>
                <a:latin typeface="Arial" charset="0"/>
                <a:ea typeface="ＭＳ Ｐゴシック" pitchFamily="34" charset="-128"/>
              </a:defRPr>
            </a:lvl4pPr>
            <a:lvl5pPr marL="2057287" indent="-228587">
              <a:defRPr sz="2400">
                <a:solidFill>
                  <a:schemeClr val="tx1"/>
                </a:solidFill>
                <a:latin typeface="Arial"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34" charset="-128"/>
              </a:defRPr>
            </a:lvl9pPr>
          </a:lstStyle>
          <a:p>
            <a:fld id="{779FA1D6-B815-41DF-9F68-A1A13F2A6BF7}" type="slidenum">
              <a:rPr lang="en-US" altLang="en-US" sz="1200"/>
              <a:pPr/>
              <a:t>4</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653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09" indent="-285734">
              <a:defRPr sz="2400">
                <a:solidFill>
                  <a:schemeClr val="tx1"/>
                </a:solidFill>
                <a:latin typeface="Arial" charset="0"/>
                <a:ea typeface="ＭＳ Ｐゴシック" pitchFamily="34" charset="-128"/>
              </a:defRPr>
            </a:lvl2pPr>
            <a:lvl3pPr marL="1142937" indent="-228587">
              <a:defRPr sz="2400">
                <a:solidFill>
                  <a:schemeClr val="tx1"/>
                </a:solidFill>
                <a:latin typeface="Arial" charset="0"/>
                <a:ea typeface="ＭＳ Ｐゴシック" pitchFamily="34" charset="-128"/>
              </a:defRPr>
            </a:lvl3pPr>
            <a:lvl4pPr marL="1600111" indent="-228587">
              <a:defRPr sz="2400">
                <a:solidFill>
                  <a:schemeClr val="tx1"/>
                </a:solidFill>
                <a:latin typeface="Arial" charset="0"/>
                <a:ea typeface="ＭＳ Ｐゴシック" pitchFamily="34" charset="-128"/>
              </a:defRPr>
            </a:lvl4pPr>
            <a:lvl5pPr marL="2057287" indent="-228587">
              <a:defRPr sz="2400">
                <a:solidFill>
                  <a:schemeClr val="tx1"/>
                </a:solidFill>
                <a:latin typeface="Arial"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34" charset="-128"/>
              </a:defRPr>
            </a:lvl9pPr>
          </a:lstStyle>
          <a:p>
            <a:fld id="{779FA1D6-B815-41DF-9F68-A1A13F2A6BF7}" type="slidenum">
              <a:rPr lang="en-US" altLang="en-US" sz="1200"/>
              <a:pPr/>
              <a:t>5</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dirty="0" smtClean="0"/>
              <a:t>Phone; email;</a:t>
            </a:r>
            <a:r>
              <a:rPr lang="en-US" altLang="en-US" baseline="0" dirty="0" smtClean="0"/>
              <a:t> staff composition designed to help you.</a:t>
            </a:r>
            <a:endParaRPr lang="en-US" altLang="en-US" dirty="0" smtClean="0"/>
          </a:p>
        </p:txBody>
      </p:sp>
    </p:spTree>
    <p:extLst>
      <p:ext uri="{BB962C8B-B14F-4D97-AF65-F5344CB8AC3E}">
        <p14:creationId xmlns:p14="http://schemas.microsoft.com/office/powerpoint/2010/main" val="356592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09" indent="-285734">
              <a:defRPr sz="2400">
                <a:solidFill>
                  <a:schemeClr val="tx1"/>
                </a:solidFill>
                <a:latin typeface="Arial" charset="0"/>
                <a:ea typeface="ＭＳ Ｐゴシック" pitchFamily="34" charset="-128"/>
              </a:defRPr>
            </a:lvl2pPr>
            <a:lvl3pPr marL="1142937" indent="-228587">
              <a:defRPr sz="2400">
                <a:solidFill>
                  <a:schemeClr val="tx1"/>
                </a:solidFill>
                <a:latin typeface="Arial" charset="0"/>
                <a:ea typeface="ＭＳ Ｐゴシック" pitchFamily="34" charset="-128"/>
              </a:defRPr>
            </a:lvl3pPr>
            <a:lvl4pPr marL="1600111" indent="-228587">
              <a:defRPr sz="2400">
                <a:solidFill>
                  <a:schemeClr val="tx1"/>
                </a:solidFill>
                <a:latin typeface="Arial" charset="0"/>
                <a:ea typeface="ＭＳ Ｐゴシック" pitchFamily="34" charset="-128"/>
              </a:defRPr>
            </a:lvl4pPr>
            <a:lvl5pPr marL="2057287" indent="-228587">
              <a:defRPr sz="2400">
                <a:solidFill>
                  <a:schemeClr val="tx1"/>
                </a:solidFill>
                <a:latin typeface="Arial"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34" charset="-128"/>
              </a:defRPr>
            </a:lvl9pPr>
          </a:lstStyle>
          <a:p>
            <a:fld id="{779FA1D6-B815-41DF-9F68-A1A13F2A6BF7}" type="slidenum">
              <a:rPr lang="en-US" altLang="en-US" sz="1200"/>
              <a:pPr/>
              <a:t>6</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676699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pitchFamily="1" charset="-128"/>
              </a:defRPr>
            </a:lvl1pPr>
            <a:lvl2pPr marL="742909" indent="-285734" eaLnBrk="0" hangingPunct="0">
              <a:defRPr sz="2400">
                <a:solidFill>
                  <a:schemeClr val="tx1"/>
                </a:solidFill>
                <a:latin typeface="Arial" charset="0"/>
                <a:ea typeface="ＭＳ Ｐゴシック" pitchFamily="1" charset="-128"/>
              </a:defRPr>
            </a:lvl2pPr>
            <a:lvl3pPr marL="1142937" indent="-228587" eaLnBrk="0" hangingPunct="0">
              <a:defRPr sz="2400">
                <a:solidFill>
                  <a:schemeClr val="tx1"/>
                </a:solidFill>
                <a:latin typeface="Arial" charset="0"/>
                <a:ea typeface="ＭＳ Ｐゴシック" pitchFamily="1" charset="-128"/>
              </a:defRPr>
            </a:lvl3pPr>
            <a:lvl4pPr marL="1600111" indent="-228587" eaLnBrk="0" hangingPunct="0">
              <a:defRPr sz="2400">
                <a:solidFill>
                  <a:schemeClr val="tx1"/>
                </a:solidFill>
                <a:latin typeface="Arial" charset="0"/>
                <a:ea typeface="ＭＳ Ｐゴシック" pitchFamily="1" charset="-128"/>
              </a:defRPr>
            </a:lvl4pPr>
            <a:lvl5pPr marL="2057287" indent="-228587" eaLnBrk="0" hangingPunct="0">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fld id="{23F05427-6C1E-4CE3-9E0E-FDDC401EE430}" type="slidenum">
              <a:rPr lang="en-US" sz="1200">
                <a:solidFill>
                  <a:prstClr val="black"/>
                </a:solidFill>
              </a:rPr>
              <a:pPr>
                <a:defRPr/>
              </a:pPr>
              <a:t>7</a:t>
            </a:fld>
            <a:endParaRPr lang="en-US" sz="1200">
              <a:solidFill>
                <a:prstClr val="black"/>
              </a:solidFill>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311865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pitchFamily="1" charset="-128"/>
              </a:defRPr>
            </a:lvl1pPr>
            <a:lvl2pPr marL="742909" indent="-285734" eaLnBrk="0" hangingPunct="0">
              <a:defRPr sz="2400">
                <a:solidFill>
                  <a:schemeClr val="tx1"/>
                </a:solidFill>
                <a:latin typeface="Arial" charset="0"/>
                <a:ea typeface="ＭＳ Ｐゴシック" pitchFamily="1" charset="-128"/>
              </a:defRPr>
            </a:lvl2pPr>
            <a:lvl3pPr marL="1142937" indent="-228587" eaLnBrk="0" hangingPunct="0">
              <a:defRPr sz="2400">
                <a:solidFill>
                  <a:schemeClr val="tx1"/>
                </a:solidFill>
                <a:latin typeface="Arial" charset="0"/>
                <a:ea typeface="ＭＳ Ｐゴシック" pitchFamily="1" charset="-128"/>
              </a:defRPr>
            </a:lvl3pPr>
            <a:lvl4pPr marL="1600111" indent="-228587" eaLnBrk="0" hangingPunct="0">
              <a:defRPr sz="2400">
                <a:solidFill>
                  <a:schemeClr val="tx1"/>
                </a:solidFill>
                <a:latin typeface="Arial" charset="0"/>
                <a:ea typeface="ＭＳ Ｐゴシック" pitchFamily="1" charset="-128"/>
              </a:defRPr>
            </a:lvl4pPr>
            <a:lvl5pPr marL="2057287" indent="-228587" eaLnBrk="0" hangingPunct="0">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fld id="{23F05427-6C1E-4CE3-9E0E-FDDC401EE430}" type="slidenum">
              <a:rPr lang="en-US" sz="1200">
                <a:solidFill>
                  <a:prstClr val="black"/>
                </a:solidFill>
              </a:rPr>
              <a:pPr>
                <a:defRPr/>
              </a:pPr>
              <a:t>8</a:t>
            </a:fld>
            <a:endParaRPr lang="en-US" sz="1200">
              <a:solidFill>
                <a:prstClr val="black"/>
              </a:solidFill>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389955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09" indent="-285734">
              <a:defRPr sz="2400">
                <a:solidFill>
                  <a:schemeClr val="tx1"/>
                </a:solidFill>
                <a:latin typeface="Arial" charset="0"/>
                <a:ea typeface="ＭＳ Ｐゴシック" pitchFamily="1" charset="-128"/>
              </a:defRPr>
            </a:lvl2pPr>
            <a:lvl3pPr marL="1142937" indent="-228587">
              <a:defRPr sz="2400">
                <a:solidFill>
                  <a:schemeClr val="tx1"/>
                </a:solidFill>
                <a:latin typeface="Arial" charset="0"/>
                <a:ea typeface="ＭＳ Ｐゴシック" pitchFamily="1" charset="-128"/>
              </a:defRPr>
            </a:lvl3pPr>
            <a:lvl4pPr marL="1600111" indent="-228587">
              <a:defRPr sz="2400">
                <a:solidFill>
                  <a:schemeClr val="tx1"/>
                </a:solidFill>
                <a:latin typeface="Arial" charset="0"/>
                <a:ea typeface="ＭＳ Ｐゴシック" pitchFamily="1" charset="-128"/>
              </a:defRPr>
            </a:lvl4pPr>
            <a:lvl5pPr marL="2057287" indent="-228587">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1"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fld id="{6AE97DB6-5319-4C98-90A7-B3CD7C70D465}" type="slidenum">
              <a:rPr lang="en-US" altLang="en-US" sz="1200"/>
              <a:pPr/>
              <a:t>9</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z="1600" dirty="0"/>
          </a:p>
        </p:txBody>
      </p:sp>
    </p:spTree>
    <p:extLst>
      <p:ext uri="{BB962C8B-B14F-4D97-AF65-F5344CB8AC3E}">
        <p14:creationId xmlns:p14="http://schemas.microsoft.com/office/powerpoint/2010/main" val="185894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CC54F50-9700-4B16-A888-03758B9D05F4}"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0E3F384-A70B-4103-B684-EBDA0D8542D2}"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54F50-9700-4B16-A888-03758B9D05F4}"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3F384-A70B-4103-B684-EBDA0D8542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C54F50-9700-4B16-A888-03758B9D05F4}"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3F384-A70B-4103-B684-EBDA0D8542D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114800"/>
          </a:xfrm>
        </p:spPr>
        <p:txBody>
          <a:bodyPr/>
          <a:lstStyle/>
          <a:p>
            <a:pPr lvl="0"/>
            <a:endParaRPr lang="en-US" noProof="0" smtClean="0"/>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sldNum" sz="quarter" idx="11"/>
          </p:nvPr>
        </p:nvSpPr>
        <p:spPr>
          <a:ln/>
        </p:spPr>
        <p:txBody>
          <a:bodyPr/>
          <a:lstStyle>
            <a:lvl1pPr>
              <a:defRPr/>
            </a:lvl1pPr>
          </a:lstStyle>
          <a:p>
            <a:pPr>
              <a:defRPr/>
            </a:pPr>
            <a:fld id="{7E22C592-E9AD-4F1B-854D-97CDCBDE1CC0}" type="slidenum">
              <a:rPr lang="en-US"/>
              <a:pPr>
                <a:defRPr/>
              </a:pPr>
              <a:t>‹#›</a:t>
            </a:fld>
            <a:endParaRPr lang="en-US"/>
          </a:p>
        </p:txBody>
      </p:sp>
    </p:spTree>
    <p:extLst>
      <p:ext uri="{BB962C8B-B14F-4D97-AF65-F5344CB8AC3E}">
        <p14:creationId xmlns:p14="http://schemas.microsoft.com/office/powerpoint/2010/main" val="2491375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dt" sz="half" idx="10"/>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1"/>
          </p:nvPr>
        </p:nvSpPr>
        <p:spPr>
          <a:ln/>
        </p:spPr>
        <p:txBody>
          <a:bodyPr/>
          <a:lstStyle>
            <a:lvl1pPr>
              <a:defRPr/>
            </a:lvl1pPr>
          </a:lstStyle>
          <a:p>
            <a:pPr>
              <a:defRPr/>
            </a:pPr>
            <a:fld id="{B3FB546B-9592-4C6B-BC66-E8F8D6AF39CA}" type="slidenum">
              <a:rPr lang="en-US"/>
              <a:pPr>
                <a:defRPr/>
              </a:pPr>
              <a:t>‹#›</a:t>
            </a:fld>
            <a:endParaRPr lang="en-US" dirty="0"/>
          </a:p>
        </p:txBody>
      </p:sp>
    </p:spTree>
    <p:extLst>
      <p:ext uri="{BB962C8B-B14F-4D97-AF65-F5344CB8AC3E}">
        <p14:creationId xmlns:p14="http://schemas.microsoft.com/office/powerpoint/2010/main" val="51020428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fld id="{2FB17CB9-AFF3-4B05-ACD9-EC6F33EA0A92}" type="slidenum">
              <a:rPr lang="en-US"/>
              <a:pPr>
                <a:defRPr/>
              </a:pPr>
              <a:t>‹#›</a:t>
            </a:fld>
            <a:endParaRPr lang="en-US" dirty="0"/>
          </a:p>
        </p:txBody>
      </p:sp>
    </p:spTree>
    <p:extLst>
      <p:ext uri="{BB962C8B-B14F-4D97-AF65-F5344CB8AC3E}">
        <p14:creationId xmlns:p14="http://schemas.microsoft.com/office/powerpoint/2010/main" val="262057503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2" descr="PPslide_intro&amp;after"/>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Grp="1" noChangeArrowheads="1"/>
          </p:cNvSpPr>
          <p:nvPr>
            <p:ph type="dt" sz="quarter" idx="10"/>
          </p:nvPr>
        </p:nvSpPr>
        <p:spPr>
          <a:xfrm>
            <a:off x="685800" y="6096000"/>
            <a:ext cx="1905000" cy="457200"/>
          </a:xfrm>
        </p:spPr>
        <p:txBody>
          <a:bodyPr/>
          <a:lstStyle>
            <a:lvl1pPr>
              <a:defRPr b="0">
                <a:latin typeface="Arial" charset="0"/>
              </a:defRPr>
            </a:lvl1pPr>
          </a:lstStyle>
          <a:p>
            <a:pPr>
              <a:defRPr/>
            </a:pPr>
            <a:endParaRPr lang="en-US"/>
          </a:p>
        </p:txBody>
      </p:sp>
    </p:spTree>
    <p:extLst>
      <p:ext uri="{BB962C8B-B14F-4D97-AF65-F5344CB8AC3E}">
        <p14:creationId xmlns:p14="http://schemas.microsoft.com/office/powerpoint/2010/main" val="418932221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54F50-9700-4B16-A888-03758B9D05F4}"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3F384-A70B-4103-B684-EBDA0D8542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CC54F50-9700-4B16-A888-03758B9D05F4}" type="datetimeFigureOut">
              <a:rPr lang="en-US" smtClean="0"/>
              <a:pPr/>
              <a:t>11/9/2015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3F384-A70B-4103-B684-EBDA0D8542D2}"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C54F50-9700-4B16-A888-03758B9D05F4}"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3F384-A70B-4103-B684-EBDA0D8542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C54F50-9700-4B16-A888-03758B9D05F4}" type="datetimeFigureOut">
              <a:rPr lang="en-US" smtClean="0"/>
              <a:pPr/>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E3F384-A70B-4103-B684-EBDA0D8542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54F50-9700-4B16-A888-03758B9D05F4}" type="datetimeFigureOut">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3F384-A70B-4103-B684-EBDA0D8542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CC54F50-9700-4B16-A888-03758B9D05F4}" type="datetimeFigureOut">
              <a:rPr lang="en-US" smtClean="0"/>
              <a:pPr/>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E3F384-A70B-4103-B684-EBDA0D8542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C54F50-9700-4B16-A888-03758B9D05F4}"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3F384-A70B-4103-B684-EBDA0D8542D2}"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5CC54F50-9700-4B16-A888-03758B9D05F4}" type="datetimeFigureOut">
              <a:rPr lang="en-US" smtClean="0"/>
              <a:pPr/>
              <a:t>11/9/2015</a:t>
            </a:fld>
            <a:endParaRPr lang="en-US"/>
          </a:p>
        </p:txBody>
      </p:sp>
      <p:sp>
        <p:nvSpPr>
          <p:cNvPr id="7" name="Slide Number Placeholder 6"/>
          <p:cNvSpPr>
            <a:spLocks noGrp="1"/>
          </p:cNvSpPr>
          <p:nvPr>
            <p:ph type="sldNum" sz="quarter" idx="12"/>
          </p:nvPr>
        </p:nvSpPr>
        <p:spPr/>
        <p:txBody>
          <a:bodyPr/>
          <a:lstStyle/>
          <a:p>
            <a:fld id="{A0E3F384-A70B-4103-B684-EBDA0D8542D2}"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600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CC54F50-9700-4B16-A888-03758B9D05F4}" type="datetimeFigureOut">
              <a:rPr lang="en-US" smtClean="0"/>
              <a:pPr/>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0E3F384-A70B-4103-B684-EBDA0D8542D2}"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IF11d6ZkMzLBfM&amp;tbnid=6aE_6rV0xfOnzM:&amp;ved=0CAUQjRw&amp;url=http://www.happynews.com/news/672007/fsu-researcher-investigates-preservation-library-congress.htm&amp;ei=uVUDU-alOq7gsATM2IHIDQ&amp;bvm=bv.61535280,d.aWc&amp;psig=AFQjCNFyket5mZVsgCbHQCvb6JGs0ZcFFA&amp;ust=139281371964128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2.gif"/><Relationship Id="rId11" Type="http://schemas.openxmlformats.org/officeDocument/2006/relationships/image" Target="../media/image17.png"/><Relationship Id="rId5" Type="http://schemas.openxmlformats.org/officeDocument/2006/relationships/image" Target="../media/image11.gi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ChangeArrowheads="1"/>
          </p:cNvSpPr>
          <p:nvPr/>
        </p:nvSpPr>
        <p:spPr bwMode="auto">
          <a:xfrm>
            <a:off x="-24384" y="838200"/>
            <a:ext cx="91440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endParaRPr lang="en-US" altLang="en-US" dirty="0" smtClean="0">
              <a:solidFill>
                <a:schemeClr val="tx2"/>
              </a:solidFill>
            </a:endParaRPr>
          </a:p>
          <a:p>
            <a:pPr algn="ctr" eaLnBrk="1" hangingPunct="1"/>
            <a:endParaRPr lang="en-US" altLang="en-US" sz="3600" b="1" dirty="0" smtClean="0">
              <a:solidFill>
                <a:schemeClr val="tx2"/>
              </a:solidFill>
            </a:endParaRPr>
          </a:p>
          <a:p>
            <a:pPr algn="ctr" eaLnBrk="1" hangingPunct="1"/>
            <a:r>
              <a:rPr lang="en-US" altLang="en-US" sz="3600" b="1" dirty="0" smtClean="0">
                <a:solidFill>
                  <a:schemeClr val="tx2"/>
                </a:solidFill>
              </a:rPr>
              <a:t>NEH Information Session &amp; </a:t>
            </a:r>
          </a:p>
          <a:p>
            <a:pPr algn="ctr" eaLnBrk="1" hangingPunct="1"/>
            <a:r>
              <a:rPr lang="en-US" altLang="en-US" sz="3600" b="1" dirty="0" smtClean="0">
                <a:solidFill>
                  <a:schemeClr val="tx2"/>
                </a:solidFill>
              </a:rPr>
              <a:t>Application-Writing Workshop</a:t>
            </a:r>
          </a:p>
          <a:p>
            <a:pPr algn="ctr" eaLnBrk="1" hangingPunct="1"/>
            <a:endParaRPr lang="en-US" altLang="en-US" sz="2800" b="1" dirty="0">
              <a:solidFill>
                <a:schemeClr val="tx2"/>
              </a:solidFill>
            </a:endParaRPr>
          </a:p>
          <a:p>
            <a:pPr algn="ctr" eaLnBrk="1" hangingPunct="1"/>
            <a:r>
              <a:rPr lang="en-US" altLang="en-US" dirty="0" smtClean="0">
                <a:solidFill>
                  <a:schemeClr val="tx2"/>
                </a:solidFill>
              </a:rPr>
              <a:t>CLASP Conference, Thursday, November 5, 2015</a:t>
            </a:r>
          </a:p>
          <a:p>
            <a:pPr algn="ctr" eaLnBrk="1" hangingPunct="1"/>
            <a:endParaRPr lang="en-US" altLang="en-US" dirty="0">
              <a:solidFill>
                <a:schemeClr val="tx2"/>
              </a:solidFill>
            </a:endParaRPr>
          </a:p>
          <a:p>
            <a:pPr algn="ctr" eaLnBrk="1" hangingPunct="1"/>
            <a:endParaRPr lang="en-US" altLang="en-US" dirty="0" smtClean="0">
              <a:solidFill>
                <a:schemeClr val="tx2"/>
              </a:solidFill>
            </a:endParaRPr>
          </a:p>
          <a:p>
            <a:pPr algn="ctr" eaLnBrk="1" hangingPunct="1"/>
            <a:r>
              <a:rPr lang="en-US" altLang="en-US" sz="1600" dirty="0" smtClean="0">
                <a:solidFill>
                  <a:schemeClr val="tx2"/>
                </a:solidFill>
              </a:rPr>
              <a:t>Thank you to our organizers!</a:t>
            </a:r>
          </a:p>
          <a:p>
            <a:pPr algn="ctr" eaLnBrk="1" hangingPunct="1"/>
            <a:endParaRPr lang="en-US" altLang="en-US" sz="1800" dirty="0">
              <a:solidFill>
                <a:schemeClr val="tx2"/>
              </a:solidFill>
            </a:endParaRPr>
          </a:p>
        </p:txBody>
      </p:sp>
      <p:grpSp>
        <p:nvGrpSpPr>
          <p:cNvPr id="7" name="Group 6"/>
          <p:cNvGrpSpPr/>
          <p:nvPr/>
        </p:nvGrpSpPr>
        <p:grpSpPr>
          <a:xfrm>
            <a:off x="381000" y="4827679"/>
            <a:ext cx="5854870" cy="1708075"/>
            <a:chOff x="694600" y="4724400"/>
            <a:chExt cx="5285798" cy="1786491"/>
          </a:xfrm>
          <a:noFill/>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00" y="4724400"/>
              <a:ext cx="1257100" cy="1735995"/>
            </a:xfrm>
            <a:prstGeom prst="rect">
              <a:avLst/>
            </a:prstGeom>
            <a:grp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1171" y="5846041"/>
              <a:ext cx="2809227" cy="664850"/>
            </a:xfrm>
            <a:prstGeom prst="rect">
              <a:avLst/>
            </a:prstGeom>
            <a:grpFill/>
          </p:spPr>
        </p:pic>
      </p:grpSp>
      <p:pic>
        <p:nvPicPr>
          <p:cNvPr id="8" name="Picture 7"/>
          <p:cNvPicPr>
            <a:picLocks noChangeAspect="1"/>
          </p:cNvPicPr>
          <p:nvPr/>
        </p:nvPicPr>
        <p:blipFill rotWithShape="1">
          <a:blip r:embed="rId5"/>
          <a:srcRect l="5263" t="5862" r="6736" b="23802"/>
          <a:stretch/>
        </p:blipFill>
        <p:spPr>
          <a:xfrm>
            <a:off x="6583680" y="5120640"/>
            <a:ext cx="2011680" cy="109728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715" y="202228"/>
            <a:ext cx="4063801" cy="990600"/>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2200" y="5000351"/>
            <a:ext cx="2924175" cy="657225"/>
          </a:xfrm>
          <a:prstGeom prst="rect">
            <a:avLst/>
          </a:prstGeom>
        </p:spPr>
      </p:pic>
    </p:spTree>
    <p:extLst>
      <p:ext uri="{BB962C8B-B14F-4D97-AF65-F5344CB8AC3E}">
        <p14:creationId xmlns:p14="http://schemas.microsoft.com/office/powerpoint/2010/main" val="18734340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66700"/>
            <a:ext cx="8686800" cy="1333500"/>
          </a:xfrm>
          <a:solidFill>
            <a:srgbClr val="A2AD00"/>
          </a:solidFill>
        </p:spPr>
        <p:txBody>
          <a:bodyPr>
            <a:normAutofit/>
          </a:bodyPr>
          <a:lstStyle/>
          <a:p>
            <a:pPr eaLnBrk="1" hangingPunct="1"/>
            <a:r>
              <a:rPr lang="en-US" altLang="en-US" sz="3200" b="1" dirty="0" smtClean="0">
                <a:solidFill>
                  <a:schemeClr val="tx1"/>
                </a:solidFill>
              </a:rPr>
              <a:t>Office  of  Digital  Humanities</a:t>
            </a:r>
            <a:br>
              <a:rPr lang="en-US" altLang="en-US" sz="3200" b="1" dirty="0" smtClean="0">
                <a:solidFill>
                  <a:schemeClr val="tx1"/>
                </a:solidFill>
              </a:rPr>
            </a:br>
            <a:r>
              <a:rPr lang="en-US" altLang="en-US" sz="3200" b="1" dirty="0" smtClean="0">
                <a:solidFill>
                  <a:schemeClr val="tx1"/>
                </a:solidFill>
              </a:rPr>
              <a:t>($4.4 M)</a:t>
            </a:r>
          </a:p>
        </p:txBody>
      </p:sp>
      <p:sp>
        <p:nvSpPr>
          <p:cNvPr id="14339" name="Rectangle 3"/>
          <p:cNvSpPr>
            <a:spLocks noGrp="1" noChangeArrowheads="1"/>
          </p:cNvSpPr>
          <p:nvPr>
            <p:ph idx="1"/>
          </p:nvPr>
        </p:nvSpPr>
        <p:spPr>
          <a:xfrm>
            <a:off x="381000" y="4038600"/>
            <a:ext cx="8382000" cy="2286000"/>
          </a:xfrm>
        </p:spPr>
        <p:txBody>
          <a:bodyPr/>
          <a:lstStyle/>
          <a:p>
            <a:pPr eaLnBrk="1" hangingPunct="1">
              <a:buFontTx/>
              <a:buNone/>
            </a:pPr>
            <a:r>
              <a:rPr lang="en-US" altLang="en-US" sz="2000" dirty="0" smtClean="0"/>
              <a:t>	</a:t>
            </a:r>
            <a:r>
              <a:rPr lang="en-US" altLang="en-US" sz="2200" dirty="0" smtClean="0"/>
              <a:t>Encourages innovations in the digital humanities through research that brings new approaches or documents best practices; creation of digital tools for preserving, analyzing, and making accessible digital resources; and examination of the philosophical implications and impact of emerging technologies.</a:t>
            </a:r>
          </a:p>
        </p:txBody>
      </p:sp>
      <p:pic>
        <p:nvPicPr>
          <p:cNvPr id="14340" name="Picture 4" descr="mission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698498"/>
            <a:ext cx="45529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545220"/>
      </p:ext>
    </p:extLst>
  </p:cSld>
  <p:clrMapOvr>
    <a:masterClrMapping/>
  </p:clrMapOvr>
  <p:transition advClick="0"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251460" y="381000"/>
            <a:ext cx="977646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Arial" charset="0"/>
                <a:ea typeface="ＭＳ Ｐゴシック" pitchFamily="1" charset="-128"/>
              </a:defRPr>
            </a:lvl1pPr>
            <a:lvl2pPr>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lvl="1" algn="ctr" eaLnBrk="1" hangingPunct="1"/>
            <a:r>
              <a:rPr lang="en-US" altLang="en-US" u="sng" dirty="0" smtClean="0"/>
              <a:t>Deadlines</a:t>
            </a:r>
          </a:p>
          <a:p>
            <a:pPr lvl="1" algn="ctr" eaLnBrk="1" hangingPunct="1"/>
            <a:endParaRPr lang="en-US" altLang="en-US" sz="1000" u="sng" dirty="0" smtClean="0"/>
          </a:p>
          <a:p>
            <a:pPr marL="0" lvl="1" algn="ctr" eaLnBrk="1" hangingPunct="1"/>
            <a:r>
              <a:rPr lang="en-US" altLang="en-US" dirty="0" smtClean="0">
                <a:latin typeface="+mn-lt"/>
              </a:rPr>
              <a:t>Digital Humanities </a:t>
            </a:r>
            <a:r>
              <a:rPr lang="en-US" altLang="en-US" dirty="0">
                <a:latin typeface="+mn-lt"/>
              </a:rPr>
              <a:t>Start-Up Grants—September </a:t>
            </a:r>
            <a:r>
              <a:rPr lang="en-US" altLang="en-US" dirty="0" smtClean="0">
                <a:latin typeface="+mn-lt"/>
              </a:rPr>
              <a:t>21</a:t>
            </a:r>
          </a:p>
          <a:p>
            <a:pPr marL="0" lvl="1" algn="ctr" eaLnBrk="1" hangingPunct="1"/>
            <a:r>
              <a:rPr lang="en-US" altLang="en-US" dirty="0" smtClean="0">
                <a:latin typeface="+mn-lt"/>
              </a:rPr>
              <a:t>Digital </a:t>
            </a:r>
            <a:r>
              <a:rPr lang="en-US" altLang="en-US" dirty="0">
                <a:latin typeface="+mn-lt"/>
              </a:rPr>
              <a:t>Humanities Implementation </a:t>
            </a:r>
            <a:r>
              <a:rPr lang="en-US" altLang="en-US" dirty="0" smtClean="0">
                <a:latin typeface="+mn-lt"/>
              </a:rPr>
              <a:t>Grants—February 17</a:t>
            </a:r>
          </a:p>
          <a:p>
            <a:pPr marL="0" lvl="1" algn="ctr" eaLnBrk="1" hangingPunct="1"/>
            <a:r>
              <a:rPr lang="en-US" altLang="en-US" dirty="0" smtClean="0">
                <a:latin typeface="+mn-lt"/>
              </a:rPr>
              <a:t>Institutes </a:t>
            </a:r>
            <a:r>
              <a:rPr lang="en-US" altLang="en-US" dirty="0">
                <a:latin typeface="+mn-lt"/>
              </a:rPr>
              <a:t>for </a:t>
            </a:r>
            <a:r>
              <a:rPr lang="en-US" altLang="en-US" dirty="0" smtClean="0">
                <a:latin typeface="+mn-lt"/>
              </a:rPr>
              <a:t>Topics </a:t>
            </a:r>
            <a:r>
              <a:rPr lang="en-US" altLang="en-US" dirty="0">
                <a:latin typeface="+mn-lt"/>
              </a:rPr>
              <a:t>in the Digital Humanities—March </a:t>
            </a:r>
            <a:r>
              <a:rPr lang="en-US" altLang="en-US" dirty="0" smtClean="0">
                <a:latin typeface="+mn-lt"/>
              </a:rPr>
              <a:t>15</a:t>
            </a:r>
            <a:endParaRPr lang="en-US" altLang="en-US" dirty="0">
              <a:latin typeface="+mn-lt"/>
            </a:endParaRPr>
          </a:p>
          <a:p>
            <a:pPr marL="0" lvl="1" algn="ctr"/>
            <a:endParaRPr lang="en-US" altLang="en-US" dirty="0"/>
          </a:p>
        </p:txBody>
      </p:sp>
      <p:sp>
        <p:nvSpPr>
          <p:cNvPr id="2" name="TextBox 1"/>
          <p:cNvSpPr txBox="1"/>
          <p:nvPr/>
        </p:nvSpPr>
        <p:spPr>
          <a:xfrm>
            <a:off x="571500" y="3124200"/>
            <a:ext cx="8001000" cy="3046988"/>
          </a:xfrm>
          <a:prstGeom prst="rect">
            <a:avLst/>
          </a:prstGeom>
          <a:noFill/>
        </p:spPr>
        <p:txBody>
          <a:bodyPr wrap="square" rtlCol="0">
            <a:spAutoFit/>
          </a:bodyPr>
          <a:lstStyle/>
          <a:p>
            <a:pPr lvl="1" algn="ctr"/>
            <a:r>
              <a:rPr lang="en-US" sz="2400" u="sng" dirty="0">
                <a:latin typeface="Arial" charset="0"/>
                <a:ea typeface="ＭＳ Ｐゴシック" pitchFamily="1" charset="-128"/>
              </a:rPr>
              <a:t>Examples</a:t>
            </a:r>
          </a:p>
          <a:p>
            <a:pPr marL="0" lvl="1" algn="ctr"/>
            <a:endParaRPr lang="en-US" sz="1000" dirty="0" smtClean="0"/>
          </a:p>
          <a:p>
            <a:pPr marL="0" lvl="1"/>
            <a:r>
              <a:rPr lang="en-US" sz="2000" b="1" dirty="0" smtClean="0"/>
              <a:t>Wheaton College</a:t>
            </a:r>
            <a:r>
              <a:rPr lang="en-US" sz="2000" dirty="0" smtClean="0"/>
              <a:t>: Digital Start-Up Grant for “Easing Entry and Improving Access to Computer-Assisted Text Analysis in the Humanities.” $60,000</a:t>
            </a:r>
          </a:p>
          <a:p>
            <a:pPr marL="0" lvl="1"/>
            <a:endParaRPr lang="en-US" sz="2000" dirty="0"/>
          </a:p>
          <a:p>
            <a:pPr marL="0" lvl="1"/>
            <a:r>
              <a:rPr lang="en-US" sz="2000" b="1" dirty="0" smtClean="0"/>
              <a:t>Middlebury College</a:t>
            </a:r>
            <a:r>
              <a:rPr lang="en-US" sz="2000" dirty="0" smtClean="0"/>
              <a:t>:  A two-week institute for college teachers on “Scholarship in Sound and Image: Producing </a:t>
            </a:r>
            <a:r>
              <a:rPr lang="en-US" sz="2000" dirty="0" err="1" smtClean="0"/>
              <a:t>Videographic</a:t>
            </a:r>
            <a:r>
              <a:rPr lang="en-US" sz="2000" dirty="0" smtClean="0"/>
              <a:t> Criticism in the Digital Age” $95,152</a:t>
            </a:r>
          </a:p>
          <a:p>
            <a:endParaRPr lang="en-US" dirty="0"/>
          </a:p>
        </p:txBody>
      </p:sp>
    </p:spTree>
    <p:extLst>
      <p:ext uri="{BB962C8B-B14F-4D97-AF65-F5344CB8AC3E}">
        <p14:creationId xmlns:p14="http://schemas.microsoft.com/office/powerpoint/2010/main" val="38006239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274638"/>
            <a:ext cx="8686800" cy="1325562"/>
          </a:xfrm>
          <a:solidFill>
            <a:srgbClr val="A2AD00"/>
          </a:solidFill>
        </p:spPr>
        <p:txBody>
          <a:bodyPr>
            <a:normAutofit/>
          </a:bodyPr>
          <a:lstStyle/>
          <a:p>
            <a:pPr eaLnBrk="1" hangingPunct="1"/>
            <a:r>
              <a:rPr lang="en-US" sz="3200" b="1" dirty="0" smtClean="0">
                <a:solidFill>
                  <a:schemeClr val="tx1"/>
                </a:solidFill>
              </a:rPr>
              <a:t>Division  of</a:t>
            </a:r>
            <a:br>
              <a:rPr lang="en-US" sz="3200" b="1" dirty="0" smtClean="0">
                <a:solidFill>
                  <a:schemeClr val="tx1"/>
                </a:solidFill>
              </a:rPr>
            </a:br>
            <a:r>
              <a:rPr lang="en-US" sz="3200" b="1" dirty="0" smtClean="0">
                <a:solidFill>
                  <a:schemeClr val="tx1"/>
                </a:solidFill>
              </a:rPr>
              <a:t>($13.2 M)</a:t>
            </a:r>
          </a:p>
        </p:txBody>
      </p:sp>
      <p:sp>
        <p:nvSpPr>
          <p:cNvPr id="15364" name="Text Box 4"/>
          <p:cNvSpPr txBox="1">
            <a:spLocks noChangeArrowheads="1"/>
          </p:cNvSpPr>
          <p:nvPr/>
        </p:nvSpPr>
        <p:spPr bwMode="auto">
          <a:xfrm>
            <a:off x="4724400" y="2438400"/>
            <a:ext cx="4114800" cy="318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spcBef>
                <a:spcPct val="50000"/>
              </a:spcBef>
            </a:pPr>
            <a:r>
              <a:rPr lang="en-US" sz="2800" dirty="0"/>
              <a:t>Grants </a:t>
            </a:r>
            <a:r>
              <a:rPr lang="en-US" sz="2800" dirty="0" smtClean="0"/>
              <a:t>to strengthen </a:t>
            </a:r>
            <a:r>
              <a:rPr lang="en-US" sz="2800" dirty="0"/>
              <a:t>teaching and learning through new or revised curricula and materials, collaborative study, seminars, and institutes.</a:t>
            </a:r>
          </a:p>
          <a:p>
            <a:pPr eaLnBrk="1" hangingPunct="1">
              <a:spcBef>
                <a:spcPct val="50000"/>
              </a:spcBef>
            </a:pPr>
            <a:endParaRPr lang="en-US" sz="2200" dirty="0"/>
          </a:p>
        </p:txBody>
      </p:sp>
      <p:pic>
        <p:nvPicPr>
          <p:cNvPr id="6"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15" y="2447312"/>
            <a:ext cx="4222808" cy="2815205"/>
          </a:xfrm>
          <a:prstGeom prst="rect">
            <a:avLst/>
          </a:prstGeom>
        </p:spPr>
      </p:pic>
    </p:spTree>
    <p:extLst>
      <p:ext uri="{BB962C8B-B14F-4D97-AF65-F5344CB8AC3E}">
        <p14:creationId xmlns:p14="http://schemas.microsoft.com/office/powerpoint/2010/main" val="3639785942"/>
      </p:ext>
    </p:extLst>
  </p:cSld>
  <p:clrMapOvr>
    <a:masterClrMapping/>
  </p:clrMapOvr>
  <p:transition advClick="0"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52400" y="304800"/>
            <a:ext cx="88392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Arial" charset="0"/>
                <a:ea typeface="ＭＳ Ｐゴシック" pitchFamily="1" charset="-128"/>
              </a:defRPr>
            </a:lvl1pPr>
            <a:lvl2pPr>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lvl="1" algn="ctr" eaLnBrk="1" hangingPunct="1"/>
            <a:r>
              <a:rPr lang="en-US" altLang="en-US" u="sng" dirty="0" smtClean="0"/>
              <a:t>Deadline</a:t>
            </a:r>
          </a:p>
          <a:p>
            <a:pPr lvl="1" algn="ctr" eaLnBrk="1" hangingPunct="1"/>
            <a:endParaRPr lang="en-US" altLang="en-US" sz="1000" u="sng" dirty="0" smtClean="0"/>
          </a:p>
          <a:p>
            <a:pPr lvl="1" algn="ctr" eaLnBrk="1" hangingPunct="1"/>
            <a:r>
              <a:rPr lang="en-US" altLang="en-US" dirty="0" smtClean="0">
                <a:latin typeface="+mn-lt"/>
              </a:rPr>
              <a:t>Landmarks, Seminars, and Institutes—February 25</a:t>
            </a:r>
            <a:endParaRPr lang="en-US" altLang="en-US" dirty="0">
              <a:latin typeface="+mn-lt"/>
            </a:endParaRPr>
          </a:p>
          <a:p>
            <a:pPr lvl="1" algn="ctr"/>
            <a:r>
              <a:rPr lang="en-US" altLang="en-US" b="1" dirty="0" smtClean="0">
                <a:latin typeface="+mn-lt"/>
              </a:rPr>
              <a:t>Enduring Questions ? </a:t>
            </a:r>
            <a:r>
              <a:rPr lang="en-US" altLang="en-US" sz="3200" dirty="0"/>
              <a:t>—</a:t>
            </a:r>
            <a:r>
              <a:rPr lang="en-US" altLang="en-US" b="1" dirty="0" smtClean="0">
                <a:latin typeface="+mn-lt"/>
              </a:rPr>
              <a:t> TBA</a:t>
            </a:r>
          </a:p>
          <a:p>
            <a:pPr lvl="1" algn="ctr" eaLnBrk="1" hangingPunct="1"/>
            <a:r>
              <a:rPr lang="en-US" altLang="en-US" dirty="0" smtClean="0">
                <a:latin typeface="+mn-lt"/>
              </a:rPr>
              <a:t>Humanities Initiatives at HBCUs, TCUs, and HSIs and two-year colleges—June 23</a:t>
            </a:r>
            <a:endParaRPr lang="en-US" altLang="en-US" dirty="0">
              <a:latin typeface="+mn-lt"/>
            </a:endParaRPr>
          </a:p>
        </p:txBody>
      </p:sp>
      <p:sp>
        <p:nvSpPr>
          <p:cNvPr id="2" name="TextBox 1"/>
          <p:cNvSpPr txBox="1"/>
          <p:nvPr/>
        </p:nvSpPr>
        <p:spPr>
          <a:xfrm>
            <a:off x="692221" y="2856905"/>
            <a:ext cx="7759558" cy="4001095"/>
          </a:xfrm>
          <a:prstGeom prst="rect">
            <a:avLst/>
          </a:prstGeom>
          <a:noFill/>
        </p:spPr>
        <p:txBody>
          <a:bodyPr wrap="square" rtlCol="0">
            <a:spAutoFit/>
          </a:bodyPr>
          <a:lstStyle/>
          <a:p>
            <a:pPr lvl="1" algn="ctr"/>
            <a:r>
              <a:rPr lang="en-US" sz="2400" u="sng" dirty="0">
                <a:latin typeface="Arial" charset="0"/>
                <a:ea typeface="ＭＳ Ｐゴシック" pitchFamily="1" charset="-128"/>
              </a:rPr>
              <a:t>Examples</a:t>
            </a:r>
          </a:p>
          <a:p>
            <a:pPr marL="0" lvl="1"/>
            <a:endParaRPr lang="en-US" sz="1000" b="1" dirty="0"/>
          </a:p>
          <a:p>
            <a:pPr marL="0" lvl="1"/>
            <a:r>
              <a:rPr lang="en-US" sz="2000" b="1" dirty="0" smtClean="0"/>
              <a:t>Concordia College</a:t>
            </a:r>
            <a:r>
              <a:rPr lang="en-US" sz="2000" dirty="0" smtClean="0"/>
              <a:t>:  “How Can Meaning Be Found When a Culture Has Been Lost?”  $25,000 (Enduring Questions)</a:t>
            </a:r>
          </a:p>
          <a:p>
            <a:pPr marL="0" lvl="1"/>
            <a:endParaRPr lang="en-US" sz="2000" dirty="0"/>
          </a:p>
          <a:p>
            <a:pPr marL="0" lvl="1"/>
            <a:r>
              <a:rPr lang="en-US" sz="2000" b="1" dirty="0" err="1" smtClean="0"/>
              <a:t>Gustavus</a:t>
            </a:r>
            <a:r>
              <a:rPr lang="en-US" sz="2000" b="1" dirty="0" smtClean="0"/>
              <a:t> Adolphus College</a:t>
            </a:r>
            <a:r>
              <a:rPr lang="en-US" sz="2000" dirty="0" smtClean="0"/>
              <a:t>:  Three-week seminar on “Roman Daily Life in Petronius and Pompeii.”  $92,550 (Summer Seminars for School Teachers)</a:t>
            </a:r>
          </a:p>
          <a:p>
            <a:pPr marL="0" lvl="1"/>
            <a:endParaRPr lang="en-US" sz="2000" dirty="0" smtClean="0"/>
          </a:p>
          <a:p>
            <a:pPr marL="0" lvl="1"/>
            <a:r>
              <a:rPr lang="en-US" sz="2000" b="1" dirty="0" smtClean="0"/>
              <a:t>Siena College</a:t>
            </a:r>
            <a:r>
              <a:rPr lang="en-US" sz="2000" dirty="0" smtClean="0"/>
              <a:t>:  Two, one-week seminars on “Religious Revival, Utopian Society, and the Shaker Experience in America.”  $169,426 (Landmarks of American History)</a:t>
            </a:r>
            <a:endParaRPr lang="en-US" sz="2000" dirty="0"/>
          </a:p>
          <a:p>
            <a:pPr marL="0" lvl="1"/>
            <a:endParaRPr lang="en-US" sz="2000" dirty="0" smtClean="0"/>
          </a:p>
        </p:txBody>
      </p:sp>
    </p:spTree>
    <p:extLst>
      <p:ext uri="{BB962C8B-B14F-4D97-AF65-F5344CB8AC3E}">
        <p14:creationId xmlns:p14="http://schemas.microsoft.com/office/powerpoint/2010/main" val="71441554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274638"/>
            <a:ext cx="8686800" cy="1401762"/>
          </a:xfrm>
          <a:solidFill>
            <a:srgbClr val="A2AD00"/>
          </a:solidFill>
        </p:spPr>
        <p:txBody>
          <a:bodyPr>
            <a:normAutofit/>
          </a:bodyPr>
          <a:lstStyle/>
          <a:p>
            <a:pPr eaLnBrk="1" hangingPunct="1"/>
            <a:r>
              <a:rPr lang="en-US" sz="3200" b="1" dirty="0" smtClean="0">
                <a:solidFill>
                  <a:schemeClr val="tx1"/>
                </a:solidFill>
              </a:rPr>
              <a:t>Division of Preservation &amp; access</a:t>
            </a:r>
            <a:br>
              <a:rPr lang="en-US" sz="3200" b="1" dirty="0" smtClean="0">
                <a:solidFill>
                  <a:schemeClr val="tx1"/>
                </a:solidFill>
              </a:rPr>
            </a:br>
            <a:r>
              <a:rPr lang="en-US" sz="3200" b="1" dirty="0" smtClean="0">
                <a:solidFill>
                  <a:schemeClr val="tx1"/>
                </a:solidFill>
              </a:rPr>
              <a:t>($15.4 M)</a:t>
            </a:r>
          </a:p>
        </p:txBody>
      </p:sp>
      <p:sp>
        <p:nvSpPr>
          <p:cNvPr id="15364" name="Text Box 4"/>
          <p:cNvSpPr txBox="1">
            <a:spLocks noChangeArrowheads="1"/>
          </p:cNvSpPr>
          <p:nvPr/>
        </p:nvSpPr>
        <p:spPr bwMode="auto">
          <a:xfrm>
            <a:off x="4724400" y="2438400"/>
            <a:ext cx="41148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pPr>
            <a:r>
              <a:rPr lang="en-US" sz="2200" dirty="0"/>
              <a:t>Grants to preserve archival holdings (including digitization); enhance access to materials; train preservationists; and produce reference works for scholarly research, education, and public </a:t>
            </a:r>
            <a:r>
              <a:rPr lang="en-US" sz="2200" dirty="0" smtClean="0"/>
              <a:t>programming.</a:t>
            </a:r>
            <a:endParaRPr lang="en-US" sz="2200" dirty="0"/>
          </a:p>
        </p:txBody>
      </p:sp>
      <p:pic>
        <p:nvPicPr>
          <p:cNvPr id="2050" name="Picture 2" descr="https://encrypted-tbn3.gstatic.com/images?q=tbn:ANd9GcTlOZ7W8jjgYx0Dkh2WB3RW5Du_t9NdKp-KslSNyLLNfNWAhvl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905000"/>
            <a:ext cx="407458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794376"/>
      </p:ext>
    </p:extLst>
  </p:cSld>
  <p:clrMapOvr>
    <a:masterClrMapping/>
  </p:clrMapOvr>
  <p:transition advClick="0"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0" y="304800"/>
            <a:ext cx="883920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Arial" charset="0"/>
                <a:ea typeface="ＭＳ Ｐゴシック" pitchFamily="1" charset="-128"/>
              </a:defRPr>
            </a:lvl1pPr>
            <a:lvl2pPr>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lvl="1" algn="ctr" eaLnBrk="1" hangingPunct="1"/>
            <a:r>
              <a:rPr lang="en-US" altLang="en-US" u="sng" dirty="0" smtClean="0"/>
              <a:t>Deadlines</a:t>
            </a:r>
          </a:p>
          <a:p>
            <a:pPr lvl="1" algn="ctr" eaLnBrk="1" hangingPunct="1"/>
            <a:endParaRPr lang="en-US" altLang="en-US" sz="1000" dirty="0"/>
          </a:p>
          <a:p>
            <a:pPr lvl="1" algn="ctr"/>
            <a:r>
              <a:rPr lang="en-US" altLang="en-US" dirty="0">
                <a:latin typeface="+mn-lt"/>
              </a:rPr>
              <a:t>National Digital Newspapers—January 14</a:t>
            </a:r>
          </a:p>
          <a:p>
            <a:pPr lvl="1" algn="ctr"/>
            <a:r>
              <a:rPr lang="en-US" altLang="en-US" dirty="0">
                <a:latin typeface="+mn-lt"/>
              </a:rPr>
              <a:t>Preservation Assistance Grants—May 3</a:t>
            </a:r>
          </a:p>
          <a:p>
            <a:pPr lvl="1" algn="ctr" eaLnBrk="1" hangingPunct="1"/>
            <a:r>
              <a:rPr lang="en-US" altLang="en-US" dirty="0" smtClean="0">
                <a:latin typeface="+mn-lt"/>
              </a:rPr>
              <a:t>Preservation Research and Development—June 21</a:t>
            </a:r>
          </a:p>
          <a:p>
            <a:pPr lvl="1" algn="ctr" eaLnBrk="1" hangingPunct="1"/>
            <a:r>
              <a:rPr lang="en-US" altLang="en-US" dirty="0" smtClean="0">
                <a:latin typeface="+mn-lt"/>
              </a:rPr>
              <a:t>Collections and Reference Resources—July 19</a:t>
            </a:r>
          </a:p>
          <a:p>
            <a:pPr lvl="1" algn="ctr" eaLnBrk="1" hangingPunct="1"/>
            <a:r>
              <a:rPr lang="en-US" altLang="en-US" dirty="0" smtClean="0">
                <a:latin typeface="+mn-lt"/>
              </a:rPr>
              <a:t>Sustaining Cultural Heritage Collections—December 1</a:t>
            </a:r>
          </a:p>
          <a:p>
            <a:pPr lvl="1" algn="ctr"/>
            <a:endParaRPr lang="en-US" altLang="en-US" dirty="0" smtClean="0"/>
          </a:p>
          <a:p>
            <a:pPr lvl="1" algn="ctr"/>
            <a:r>
              <a:rPr lang="en-US" altLang="en-US" u="sng" dirty="0" smtClean="0"/>
              <a:t>Examples</a:t>
            </a:r>
          </a:p>
          <a:p>
            <a:pPr lvl="1" algn="ctr"/>
            <a:endParaRPr lang="en-US" altLang="en-US" sz="1000" dirty="0" smtClean="0"/>
          </a:p>
          <a:p>
            <a:pPr lvl="1"/>
            <a:r>
              <a:rPr lang="en-US" altLang="en-US" sz="1800" b="1" dirty="0" smtClean="0">
                <a:latin typeface="+mn-lt"/>
              </a:rPr>
              <a:t>St. Vincent College</a:t>
            </a:r>
            <a:r>
              <a:rPr lang="en-US" altLang="en-US" sz="1800" dirty="0" smtClean="0">
                <a:latin typeface="+mn-lt"/>
              </a:rPr>
              <a:t> </a:t>
            </a:r>
            <a:r>
              <a:rPr lang="en-US" altLang="en-US" sz="1800" dirty="0">
                <a:latin typeface="+mn-lt"/>
              </a:rPr>
              <a:t>– </a:t>
            </a:r>
            <a:r>
              <a:rPr lang="en-US" altLang="en-US" sz="1800" dirty="0" smtClean="0">
                <a:latin typeface="+mn-lt"/>
              </a:rPr>
              <a:t>“Assessing the Care and </a:t>
            </a:r>
            <a:r>
              <a:rPr lang="en-US" sz="1800" dirty="0" smtClean="0">
                <a:latin typeface="+mn-lt"/>
              </a:rPr>
              <a:t>Preservation </a:t>
            </a:r>
            <a:r>
              <a:rPr lang="en-US" sz="1800" dirty="0">
                <a:latin typeface="+mn-lt"/>
              </a:rPr>
              <a:t>of </a:t>
            </a:r>
            <a:r>
              <a:rPr lang="en-US" sz="1800" dirty="0" smtClean="0">
                <a:latin typeface="+mn-lt"/>
              </a:rPr>
              <a:t>the Special Collections of the St. Vincent College Latimer Family Library</a:t>
            </a:r>
            <a:r>
              <a:rPr lang="en-US" altLang="en-US" sz="1800" dirty="0" smtClean="0">
                <a:latin typeface="+mn-lt"/>
              </a:rPr>
              <a:t>” $6,000 (Preservation Assistance Grants)</a:t>
            </a:r>
          </a:p>
          <a:p>
            <a:pPr lvl="1"/>
            <a:endParaRPr lang="en-US" altLang="en-US" sz="1800" b="1" dirty="0">
              <a:latin typeface="+mn-lt"/>
            </a:endParaRPr>
          </a:p>
          <a:p>
            <a:pPr lvl="1"/>
            <a:r>
              <a:rPr lang="en-US" altLang="en-US" sz="1800" b="1" dirty="0" smtClean="0">
                <a:latin typeface="+mn-lt"/>
              </a:rPr>
              <a:t>Bard College</a:t>
            </a:r>
            <a:r>
              <a:rPr lang="en-US" altLang="en-US" sz="1800" dirty="0" smtClean="0">
                <a:latin typeface="+mn-lt"/>
              </a:rPr>
              <a:t>: “Milosevic Trial Public Archive.” $40,000 (Humanities Collections and Reference Resources)</a:t>
            </a:r>
          </a:p>
          <a:p>
            <a:pPr lvl="1"/>
            <a:endParaRPr lang="en-US" altLang="en-US" sz="1800" dirty="0">
              <a:latin typeface="+mn-lt"/>
            </a:endParaRPr>
          </a:p>
          <a:p>
            <a:pPr lvl="1"/>
            <a:r>
              <a:rPr lang="en-US" altLang="en-US" sz="1800" b="1" dirty="0" smtClean="0">
                <a:latin typeface="+mn-lt"/>
              </a:rPr>
              <a:t>Gettysburg College </a:t>
            </a:r>
            <a:r>
              <a:rPr lang="en-US" altLang="en-US" sz="1800" dirty="0" smtClean="0">
                <a:latin typeface="+mn-lt"/>
              </a:rPr>
              <a:t>– “Documenting Traditional Ecological Knowledge among </a:t>
            </a:r>
            <a:r>
              <a:rPr lang="en-US" altLang="en-US" sz="1800" dirty="0" err="1" smtClean="0">
                <a:latin typeface="+mn-lt"/>
              </a:rPr>
              <a:t>Nuhuat</a:t>
            </a:r>
            <a:r>
              <a:rPr lang="en-US" altLang="en-US" sz="1800" dirty="0" smtClean="0">
                <a:latin typeface="+mn-lt"/>
              </a:rPr>
              <a:t> and Totonac Speakers.” $200,000 (Documenting </a:t>
            </a:r>
            <a:br>
              <a:rPr lang="en-US" altLang="en-US" sz="1800" dirty="0" smtClean="0">
                <a:latin typeface="+mn-lt"/>
              </a:rPr>
            </a:br>
            <a:r>
              <a:rPr lang="en-US" altLang="en-US" sz="1800" dirty="0" smtClean="0">
                <a:latin typeface="+mn-lt"/>
              </a:rPr>
              <a:t>Endangered Languages)   </a:t>
            </a:r>
            <a:endParaRPr lang="en-US" altLang="en-US" sz="1800" b="1" dirty="0" smtClean="0">
              <a:latin typeface="+mn-lt"/>
            </a:endParaRPr>
          </a:p>
          <a:p>
            <a:pPr lvl="1" algn="ctr"/>
            <a:endParaRPr lang="en-US" altLang="en-US" dirty="0"/>
          </a:p>
        </p:txBody>
      </p:sp>
    </p:spTree>
    <p:extLst>
      <p:ext uri="{BB962C8B-B14F-4D97-AF65-F5344CB8AC3E}">
        <p14:creationId xmlns:p14="http://schemas.microsoft.com/office/powerpoint/2010/main" val="122695648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7732" y="274637"/>
            <a:ext cx="8686800" cy="1325564"/>
          </a:xfrm>
          <a:solidFill>
            <a:srgbClr val="A2AD00"/>
          </a:solidFill>
        </p:spPr>
        <p:txBody>
          <a:bodyPr>
            <a:normAutofit/>
          </a:bodyPr>
          <a:lstStyle/>
          <a:p>
            <a:pPr eaLnBrk="1" hangingPunct="1"/>
            <a:r>
              <a:rPr lang="en-US" sz="3200" b="1" dirty="0" smtClean="0">
                <a:solidFill>
                  <a:schemeClr val="tx1"/>
                </a:solidFill>
              </a:rPr>
              <a:t>Division of Public Programs</a:t>
            </a:r>
            <a:br>
              <a:rPr lang="en-US" sz="3200" b="1" dirty="0" smtClean="0">
                <a:solidFill>
                  <a:schemeClr val="tx1"/>
                </a:solidFill>
              </a:rPr>
            </a:br>
            <a:r>
              <a:rPr lang="en-US" sz="3200" b="1" dirty="0" smtClean="0">
                <a:solidFill>
                  <a:schemeClr val="tx1"/>
                </a:solidFill>
              </a:rPr>
              <a:t>($13.7 M)</a:t>
            </a:r>
          </a:p>
        </p:txBody>
      </p:sp>
      <p:sp>
        <p:nvSpPr>
          <p:cNvPr id="21507" name="Text Box 6"/>
          <p:cNvSpPr txBox="1">
            <a:spLocks noChangeArrowheads="1"/>
          </p:cNvSpPr>
          <p:nvPr/>
        </p:nvSpPr>
        <p:spPr bwMode="auto">
          <a:xfrm>
            <a:off x="3581400" y="1752600"/>
            <a:ext cx="4572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spcBef>
                <a:spcPct val="50000"/>
              </a:spcBef>
            </a:pPr>
            <a:r>
              <a:rPr lang="en-US" sz="2200" dirty="0"/>
              <a:t>Grants for the presentation of the humanities for large and diverse public audiences. Grants typically support radio and television documentaries, exhibitions and interpretation of historic sites, reading and discussion series, lectures, symposia, and after school programs.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537" y="4743450"/>
            <a:ext cx="257539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624585"/>
            <a:ext cx="171901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556" y="3581400"/>
            <a:ext cx="2468843" cy="3070700"/>
          </a:xfrm>
          <a:prstGeom prst="rect">
            <a:avLst/>
          </a:prstGeom>
        </p:spPr>
      </p:pic>
    </p:spTree>
    <p:extLst>
      <p:ext uri="{BB962C8B-B14F-4D97-AF65-F5344CB8AC3E}">
        <p14:creationId xmlns:p14="http://schemas.microsoft.com/office/powerpoint/2010/main" val="3109003068"/>
      </p:ext>
    </p:extLst>
  </p:cSld>
  <p:clrMapOvr>
    <a:masterClrMapping/>
  </p:clrMapOvr>
  <p:transition advClick="0"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457200" y="609600"/>
            <a:ext cx="798815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Arial" charset="0"/>
                <a:ea typeface="ＭＳ Ｐゴシック" pitchFamily="1" charset="-128"/>
              </a:defRPr>
            </a:lvl1pPr>
            <a:lvl2pPr>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lvl="1" algn="ctr" eaLnBrk="1" hangingPunct="1"/>
            <a:r>
              <a:rPr lang="en-US" altLang="en-US" u="sng" dirty="0" smtClean="0"/>
              <a:t>Deadlines</a:t>
            </a:r>
          </a:p>
          <a:p>
            <a:pPr lvl="1" algn="ctr" eaLnBrk="1" hangingPunct="1"/>
            <a:endParaRPr lang="en-US" altLang="en-US" sz="1000" dirty="0"/>
          </a:p>
          <a:p>
            <a:pPr lvl="1" algn="ctr" eaLnBrk="1" hangingPunct="1"/>
            <a:r>
              <a:rPr lang="en-US" altLang="en-US" dirty="0" smtClean="0">
                <a:latin typeface="+mn-lt"/>
              </a:rPr>
              <a:t>Media—January 13</a:t>
            </a:r>
          </a:p>
          <a:p>
            <a:pPr lvl="1" algn="ctr"/>
            <a:r>
              <a:rPr lang="en-US" altLang="en-US" dirty="0">
                <a:latin typeface="+mn-lt"/>
              </a:rPr>
              <a:t>Museums, Libraries, and Cultural Institutions— January 13</a:t>
            </a:r>
          </a:p>
          <a:p>
            <a:pPr lvl="1" algn="ctr"/>
            <a:r>
              <a:rPr lang="en-US" altLang="en-US" dirty="0" smtClean="0">
                <a:latin typeface="+mn-lt"/>
              </a:rPr>
              <a:t>Digital </a:t>
            </a:r>
            <a:r>
              <a:rPr lang="en-US" altLang="en-US" dirty="0">
                <a:latin typeface="+mn-lt"/>
              </a:rPr>
              <a:t>Projects —June 8</a:t>
            </a:r>
          </a:p>
          <a:p>
            <a:pPr lvl="1" algn="ctr"/>
            <a:endParaRPr lang="en-US" altLang="en-US" dirty="0"/>
          </a:p>
        </p:txBody>
      </p:sp>
      <p:sp>
        <p:nvSpPr>
          <p:cNvPr id="3" name="Rectangle 2"/>
          <p:cNvSpPr/>
          <p:nvPr/>
        </p:nvSpPr>
        <p:spPr>
          <a:xfrm>
            <a:off x="383398" y="3276600"/>
            <a:ext cx="8001000" cy="3231654"/>
          </a:xfrm>
          <a:prstGeom prst="rect">
            <a:avLst/>
          </a:prstGeom>
        </p:spPr>
        <p:txBody>
          <a:bodyPr wrap="square">
            <a:spAutoFit/>
          </a:bodyPr>
          <a:lstStyle/>
          <a:p>
            <a:pPr lvl="1" algn="ctr"/>
            <a:r>
              <a:rPr lang="en-US" sz="2400" u="sng" dirty="0">
                <a:latin typeface="Arial" charset="0"/>
                <a:ea typeface="ＭＳ Ｐゴシック" pitchFamily="1" charset="-128"/>
              </a:rPr>
              <a:t>Examples</a:t>
            </a:r>
          </a:p>
          <a:p>
            <a:endParaRPr lang="en-US" b="1" dirty="0"/>
          </a:p>
          <a:p>
            <a:r>
              <a:rPr lang="en-US" b="1" dirty="0" smtClean="0"/>
              <a:t>Institute for Contemporary Art</a:t>
            </a:r>
            <a:r>
              <a:rPr lang="en-US" dirty="0" smtClean="0"/>
              <a:t>, “Leap Before You Look: Black Mountain College, 1933-1957” $400,000 (a traveling exhibition, Museums, Libraries, and Cultural Institutions)</a:t>
            </a:r>
            <a:endParaRPr lang="en-US" dirty="0"/>
          </a:p>
          <a:p>
            <a:endParaRPr lang="en-US" dirty="0"/>
          </a:p>
          <a:p>
            <a:r>
              <a:rPr lang="en-US" b="1" dirty="0" smtClean="0"/>
              <a:t>Twin Cities Public Television,</a:t>
            </a:r>
            <a:r>
              <a:rPr lang="en-US" dirty="0" smtClean="0"/>
              <a:t>  “Stalin: a two hour documentary,” $600,000 (Media)</a:t>
            </a:r>
          </a:p>
          <a:p>
            <a:endParaRPr lang="en-US" dirty="0"/>
          </a:p>
          <a:p>
            <a:r>
              <a:rPr lang="en-US" b="1" dirty="0" smtClean="0"/>
              <a:t>Richard Stockton College</a:t>
            </a:r>
            <a:r>
              <a:rPr lang="en-US" dirty="0" smtClean="0"/>
              <a:t>, “</a:t>
            </a:r>
            <a:r>
              <a:rPr lang="en-US" dirty="0"/>
              <a:t>Pox in the City: A 3-D Strategy Game for the History of </a:t>
            </a:r>
            <a:r>
              <a:rPr lang="en-US" dirty="0" smtClean="0"/>
              <a:t>Medicine”  $99,837 (Digital Projects)</a:t>
            </a:r>
            <a:endParaRPr lang="en-US" dirty="0"/>
          </a:p>
        </p:txBody>
      </p:sp>
    </p:spTree>
    <p:extLst>
      <p:ext uri="{BB962C8B-B14F-4D97-AF65-F5344CB8AC3E}">
        <p14:creationId xmlns:p14="http://schemas.microsoft.com/office/powerpoint/2010/main" val="386175967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274638"/>
            <a:ext cx="8686800" cy="1325562"/>
          </a:xfrm>
          <a:solidFill>
            <a:srgbClr val="A2AD00"/>
          </a:solidFill>
        </p:spPr>
        <p:txBody>
          <a:bodyPr>
            <a:normAutofit/>
          </a:bodyPr>
          <a:lstStyle/>
          <a:p>
            <a:pPr eaLnBrk="1" hangingPunct="1"/>
            <a:r>
              <a:rPr lang="en-US" sz="3200" b="1" dirty="0" smtClean="0">
                <a:solidFill>
                  <a:schemeClr val="tx1"/>
                </a:solidFill>
              </a:rPr>
              <a:t>Division  Of  Research Programs</a:t>
            </a:r>
            <a:br>
              <a:rPr lang="en-US" sz="3200" b="1" dirty="0" smtClean="0">
                <a:solidFill>
                  <a:schemeClr val="tx1"/>
                </a:solidFill>
              </a:rPr>
            </a:br>
            <a:r>
              <a:rPr lang="en-US" sz="3200" b="1" dirty="0" smtClean="0">
                <a:solidFill>
                  <a:schemeClr val="tx1"/>
                </a:solidFill>
              </a:rPr>
              <a:t>($14.7 M)</a:t>
            </a:r>
          </a:p>
        </p:txBody>
      </p:sp>
      <p:sp>
        <p:nvSpPr>
          <p:cNvPr id="63491" name="Rectangle 3"/>
          <p:cNvSpPr>
            <a:spLocks noGrp="1" noChangeArrowheads="1"/>
          </p:cNvSpPr>
          <p:nvPr>
            <p:ph type="body" sz="half" idx="1"/>
          </p:nvPr>
        </p:nvSpPr>
        <p:spPr>
          <a:xfrm>
            <a:off x="457200" y="1600200"/>
            <a:ext cx="4033838" cy="4114800"/>
          </a:xfrm>
        </p:spPr>
        <p:txBody>
          <a:bodyPr/>
          <a:lstStyle/>
          <a:p>
            <a:pPr marL="609600" indent="-609600" algn="ctr" eaLnBrk="1" hangingPunct="1">
              <a:buFontTx/>
              <a:buNone/>
            </a:pPr>
            <a:endParaRPr lang="en-US" sz="2800" smtClean="0"/>
          </a:p>
          <a:p>
            <a:pPr marL="609600" indent="-609600" algn="ctr" eaLnBrk="1" hangingPunct="1">
              <a:buFontTx/>
              <a:buNone/>
            </a:pPr>
            <a:endParaRPr lang="en-US" sz="2800" smtClean="0"/>
          </a:p>
        </p:txBody>
      </p:sp>
      <p:pic>
        <p:nvPicPr>
          <p:cNvPr id="63492" name="Picture 4" descr="durera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81000" y="1906735"/>
            <a:ext cx="2971800" cy="3944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3" name="Text Box 5"/>
          <p:cNvSpPr txBox="1">
            <a:spLocks noChangeArrowheads="1"/>
          </p:cNvSpPr>
          <p:nvPr/>
        </p:nvSpPr>
        <p:spPr bwMode="auto">
          <a:xfrm>
            <a:off x="3599688" y="1915879"/>
            <a:ext cx="5105400" cy="3970318"/>
          </a:xfrm>
          <a:prstGeom prst="rect">
            <a:avLst/>
          </a:prstGeom>
          <a:solidFill>
            <a:schemeClr val="accent6">
              <a:lumMod val="20000"/>
              <a:lumOff val="80000"/>
            </a:schemeClr>
          </a:solidFill>
          <a:ln>
            <a:noFill/>
          </a:ln>
          <a:effectLst/>
          <a:extLst/>
        </p:spPr>
        <p:txBody>
          <a:bodyPr wrap="square">
            <a:spAutoFit/>
          </a:bodyPr>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fontAlgn="base" hangingPunct="1">
              <a:spcBef>
                <a:spcPct val="50000"/>
              </a:spcBef>
              <a:spcAft>
                <a:spcPct val="0"/>
              </a:spcAft>
            </a:pPr>
            <a:r>
              <a:rPr lang="en-US" sz="2800" dirty="0">
                <a:solidFill>
                  <a:srgbClr val="000000"/>
                </a:solidFill>
                <a:latin typeface="+mn-lt"/>
              </a:rPr>
              <a:t>Grants support </a:t>
            </a:r>
            <a:r>
              <a:rPr lang="en-US" sz="2800" b="1" dirty="0">
                <a:solidFill>
                  <a:srgbClr val="000000"/>
                </a:solidFill>
                <a:latin typeface="+mn-lt"/>
              </a:rPr>
              <a:t>individuals</a:t>
            </a:r>
            <a:r>
              <a:rPr lang="en-US" sz="2800" dirty="0">
                <a:solidFill>
                  <a:srgbClr val="000000"/>
                </a:solidFill>
                <a:latin typeface="+mn-lt"/>
              </a:rPr>
              <a:t> and </a:t>
            </a:r>
            <a:r>
              <a:rPr lang="en-US" sz="2800" b="1" dirty="0">
                <a:solidFill>
                  <a:srgbClr val="000000"/>
                </a:solidFill>
                <a:latin typeface="+mn-lt"/>
              </a:rPr>
              <a:t>teams of scholars</a:t>
            </a:r>
            <a:r>
              <a:rPr lang="en-US" sz="2800" dirty="0">
                <a:solidFill>
                  <a:srgbClr val="000000"/>
                </a:solidFill>
                <a:latin typeface="+mn-lt"/>
              </a:rPr>
              <a:t> pursuing advanced research in the humanities that will contribute to scholarly knowledge or to the general public's understanding of the humanities. </a:t>
            </a:r>
          </a:p>
        </p:txBody>
      </p:sp>
    </p:spTree>
    <p:extLst>
      <p:ext uri="{BB962C8B-B14F-4D97-AF65-F5344CB8AC3E}">
        <p14:creationId xmlns:p14="http://schemas.microsoft.com/office/powerpoint/2010/main" val="3916650593"/>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85800" y="228600"/>
            <a:ext cx="7772400" cy="2308324"/>
          </a:xfrm>
          <a:prstGeom prst="rect">
            <a:avLst/>
          </a:prstGeom>
        </p:spPr>
        <p:txBody>
          <a:bodyPr wrap="square">
            <a:spAutoFit/>
          </a:bodyPr>
          <a:lstStyle/>
          <a:p>
            <a:pPr lvl="1" algn="ctr" fontAlgn="base">
              <a:spcBef>
                <a:spcPct val="0"/>
              </a:spcBef>
              <a:spcAft>
                <a:spcPct val="0"/>
              </a:spcAft>
            </a:pPr>
            <a:r>
              <a:rPr lang="en-US" sz="2400" u="sng" dirty="0" smtClean="0">
                <a:latin typeface="Arial" charset="0"/>
                <a:ea typeface="ＭＳ Ｐゴシック" pitchFamily="1" charset="-128"/>
              </a:rPr>
              <a:t>Deadlines for </a:t>
            </a:r>
            <a:r>
              <a:rPr lang="en-US" sz="2400" u="sng" dirty="0">
                <a:latin typeface="Arial" charset="0"/>
                <a:ea typeface="ＭＳ Ｐゴシック" pitchFamily="1" charset="-128"/>
              </a:rPr>
              <a:t>Individual </a:t>
            </a:r>
            <a:r>
              <a:rPr lang="en-US" sz="2400" u="sng" dirty="0" smtClean="0">
                <a:latin typeface="Arial" charset="0"/>
                <a:ea typeface="ＭＳ Ｐゴシック" pitchFamily="1" charset="-128"/>
              </a:rPr>
              <a:t>Scholars</a:t>
            </a:r>
          </a:p>
          <a:p>
            <a:pPr lvl="1" algn="ctr" fontAlgn="base">
              <a:spcBef>
                <a:spcPct val="0"/>
              </a:spcBef>
              <a:spcAft>
                <a:spcPct val="0"/>
              </a:spcAft>
            </a:pPr>
            <a:endParaRPr lang="en-US" sz="1000" dirty="0">
              <a:latin typeface="Arial" charset="0"/>
              <a:ea typeface="ＭＳ Ｐゴシック" pitchFamily="1" charset="-128"/>
            </a:endParaRPr>
          </a:p>
          <a:p>
            <a:pPr lvl="1" algn="ctr" fontAlgn="base">
              <a:spcBef>
                <a:spcPct val="0"/>
              </a:spcBef>
              <a:spcAft>
                <a:spcPct val="0"/>
              </a:spcAft>
            </a:pPr>
            <a:r>
              <a:rPr lang="en-US" sz="2200" dirty="0">
                <a:ea typeface="ＭＳ Ｐゴシック" pitchFamily="1" charset="-128"/>
              </a:rPr>
              <a:t>Public Scholar (4-12 months) – February 2</a:t>
            </a:r>
          </a:p>
          <a:p>
            <a:pPr lvl="1" algn="ctr" fontAlgn="base">
              <a:spcBef>
                <a:spcPct val="0"/>
              </a:spcBef>
              <a:spcAft>
                <a:spcPct val="0"/>
              </a:spcAft>
            </a:pPr>
            <a:r>
              <a:rPr lang="en-US" sz="2200" dirty="0">
                <a:ea typeface="ＭＳ Ｐゴシック" pitchFamily="1" charset="-128"/>
              </a:rPr>
              <a:t>Awards for Faculty * (3-12 months) – April 14</a:t>
            </a:r>
          </a:p>
          <a:p>
            <a:pPr lvl="1" algn="ctr" fontAlgn="base">
              <a:spcBef>
                <a:spcPct val="0"/>
              </a:spcBef>
              <a:spcAft>
                <a:spcPct val="0"/>
              </a:spcAft>
            </a:pPr>
            <a:r>
              <a:rPr lang="en-US" sz="2200" dirty="0" smtClean="0">
                <a:ea typeface="ＭＳ Ｐゴシック" pitchFamily="1" charset="-128"/>
              </a:rPr>
              <a:t>Fellowships </a:t>
            </a:r>
            <a:r>
              <a:rPr lang="en-US" sz="2200" dirty="0">
                <a:ea typeface="ＭＳ Ｐゴシック" pitchFamily="1" charset="-128"/>
              </a:rPr>
              <a:t>(6-12 months) – </a:t>
            </a:r>
            <a:r>
              <a:rPr lang="en-US" sz="2200" dirty="0" smtClean="0">
                <a:ea typeface="ＭＳ Ｐゴシック" pitchFamily="1" charset="-128"/>
              </a:rPr>
              <a:t>April 28</a:t>
            </a:r>
            <a:endParaRPr lang="en-US" sz="2200" dirty="0">
              <a:ea typeface="ＭＳ Ｐゴシック" pitchFamily="1" charset="-128"/>
            </a:endParaRPr>
          </a:p>
          <a:p>
            <a:pPr lvl="1" algn="ctr" fontAlgn="base">
              <a:spcBef>
                <a:spcPct val="0"/>
              </a:spcBef>
              <a:spcAft>
                <a:spcPct val="0"/>
              </a:spcAft>
            </a:pPr>
            <a:r>
              <a:rPr lang="en-US" sz="2200" dirty="0">
                <a:ea typeface="ＭＳ Ｐゴシック" pitchFamily="1" charset="-128"/>
              </a:rPr>
              <a:t>Summer Stipends (8 weeks) </a:t>
            </a:r>
            <a:r>
              <a:rPr lang="en-US" sz="2200" dirty="0" smtClean="0">
                <a:ea typeface="ＭＳ Ｐゴシック" pitchFamily="1" charset="-128"/>
              </a:rPr>
              <a:t>– September 29</a:t>
            </a:r>
          </a:p>
          <a:p>
            <a:pPr lvl="1" fontAlgn="base">
              <a:spcBef>
                <a:spcPct val="0"/>
              </a:spcBef>
              <a:spcAft>
                <a:spcPct val="0"/>
              </a:spcAft>
            </a:pPr>
            <a:endParaRPr lang="en-US" sz="2200" dirty="0">
              <a:solidFill>
                <a:srgbClr val="000000"/>
              </a:solidFill>
            </a:endParaRPr>
          </a:p>
        </p:txBody>
      </p:sp>
      <p:sp>
        <p:nvSpPr>
          <p:cNvPr id="5" name="Rectangle 4"/>
          <p:cNvSpPr/>
          <p:nvPr/>
        </p:nvSpPr>
        <p:spPr>
          <a:xfrm>
            <a:off x="381000" y="2518350"/>
            <a:ext cx="8382000" cy="4339650"/>
          </a:xfrm>
          <a:prstGeom prst="rect">
            <a:avLst/>
          </a:prstGeom>
        </p:spPr>
        <p:txBody>
          <a:bodyPr wrap="square">
            <a:spAutoFit/>
          </a:bodyPr>
          <a:lstStyle/>
          <a:p>
            <a:pPr lvl="1" algn="ctr" fontAlgn="base">
              <a:spcBef>
                <a:spcPct val="0"/>
              </a:spcBef>
              <a:spcAft>
                <a:spcPct val="0"/>
              </a:spcAft>
            </a:pPr>
            <a:r>
              <a:rPr lang="en-US" sz="2400" u="sng" dirty="0">
                <a:latin typeface="Arial" charset="0"/>
                <a:ea typeface="ＭＳ Ｐゴシック" pitchFamily="1" charset="-128"/>
              </a:rPr>
              <a:t>Examples</a:t>
            </a:r>
          </a:p>
          <a:p>
            <a:endParaRPr lang="en-US" sz="1000" b="1" dirty="0"/>
          </a:p>
          <a:p>
            <a:r>
              <a:rPr lang="en-US" b="1" dirty="0" smtClean="0"/>
              <a:t>Susan </a:t>
            </a:r>
            <a:r>
              <a:rPr lang="en-US" b="1" dirty="0" err="1" smtClean="0"/>
              <a:t>Hiner</a:t>
            </a:r>
            <a:r>
              <a:rPr lang="en-US" b="1" dirty="0" smtClean="0"/>
              <a:t>, Vassar College</a:t>
            </a:r>
            <a:r>
              <a:rPr lang="en-US" dirty="0" smtClean="0"/>
              <a:t>: “Women, Fashion, and Work in 19</a:t>
            </a:r>
            <a:r>
              <a:rPr lang="en-US" baseline="30000" dirty="0" smtClean="0"/>
              <a:t>th</a:t>
            </a:r>
            <a:r>
              <a:rPr lang="en-US" dirty="0" smtClean="0"/>
              <a:t>-Century France.” $37,800 (Fellowship) </a:t>
            </a:r>
          </a:p>
          <a:p>
            <a:endParaRPr lang="en-US" dirty="0"/>
          </a:p>
          <a:p>
            <a:r>
              <a:rPr lang="en-US" b="1" dirty="0" smtClean="0"/>
              <a:t>Dennis Frost, Kalamazoo College</a:t>
            </a:r>
            <a:r>
              <a:rPr lang="en-US" dirty="0" smtClean="0"/>
              <a:t>: “The Paralympic Movement, Sports, and Disability in Postwar Japan.” $6,000 (Summer </a:t>
            </a:r>
            <a:r>
              <a:rPr lang="en-US" dirty="0"/>
              <a:t>Stipend</a:t>
            </a:r>
            <a:r>
              <a:rPr lang="en-US" dirty="0" smtClean="0"/>
              <a:t>)</a:t>
            </a:r>
          </a:p>
          <a:p>
            <a:endParaRPr lang="en-US" dirty="0"/>
          </a:p>
          <a:p>
            <a:r>
              <a:rPr lang="en-US" b="1" dirty="0" smtClean="0"/>
              <a:t>Michael </a:t>
            </a:r>
            <a:r>
              <a:rPr lang="en-US" b="1" dirty="0" err="1" smtClean="0"/>
              <a:t>Gorra</a:t>
            </a:r>
            <a:r>
              <a:rPr lang="en-US" b="1" dirty="0" smtClean="0"/>
              <a:t>, Smith College</a:t>
            </a:r>
            <a:r>
              <a:rPr lang="en-US" dirty="0" smtClean="0"/>
              <a:t>: “William Faulkner’s Civil War” $50,400 (Public Scholar)</a:t>
            </a:r>
          </a:p>
          <a:p>
            <a:endParaRPr lang="en-US" dirty="0" smtClean="0"/>
          </a:p>
          <a:p>
            <a:r>
              <a:rPr lang="en-US" b="1" dirty="0" err="1" smtClean="0"/>
              <a:t>Natale</a:t>
            </a:r>
            <a:r>
              <a:rPr lang="en-US" b="1" dirty="0" smtClean="0"/>
              <a:t> </a:t>
            </a:r>
            <a:r>
              <a:rPr lang="en-US" b="1" dirty="0" err="1" smtClean="0"/>
              <a:t>Zappia</a:t>
            </a:r>
            <a:r>
              <a:rPr lang="en-US" b="1" dirty="0" smtClean="0"/>
              <a:t>, Whittier College</a:t>
            </a:r>
            <a:r>
              <a:rPr lang="en-US" dirty="0"/>
              <a:t>: </a:t>
            </a:r>
            <a:r>
              <a:rPr lang="en-US" dirty="0" smtClean="0"/>
              <a:t>“</a:t>
            </a:r>
            <a:r>
              <a:rPr lang="en-US" dirty="0"/>
              <a:t>Food Frontiers: Indigenous and Euro-American Ecologies in Early </a:t>
            </a:r>
            <a:r>
              <a:rPr lang="en-US" dirty="0" smtClean="0"/>
              <a:t>America” $25,200 (Awards for Faculty)</a:t>
            </a:r>
            <a:endParaRPr lang="en-US" dirty="0"/>
          </a:p>
          <a:p>
            <a:endParaRPr lang="en-US" dirty="0"/>
          </a:p>
          <a:p>
            <a:r>
              <a:rPr lang="en-US" dirty="0" smtClean="0"/>
              <a:t>* Open only to faculty at HBCUs, HSIs, and TCUs</a:t>
            </a:r>
            <a:endParaRPr lang="en-US" dirty="0"/>
          </a:p>
        </p:txBody>
      </p:sp>
    </p:spTree>
    <p:extLst>
      <p:ext uri="{BB962C8B-B14F-4D97-AF65-F5344CB8AC3E}">
        <p14:creationId xmlns:p14="http://schemas.microsoft.com/office/powerpoint/2010/main" val="17099105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b="1" dirty="0" smtClean="0">
                <a:solidFill>
                  <a:schemeClr val="tx1"/>
                </a:solidFill>
              </a:rPr>
              <a:t>NEH 101</a:t>
            </a:r>
          </a:p>
        </p:txBody>
      </p:sp>
      <p:sp>
        <p:nvSpPr>
          <p:cNvPr id="9219" name="Text Box 3"/>
          <p:cNvSpPr txBox="1">
            <a:spLocks noChangeArrowheads="1"/>
          </p:cNvSpPr>
          <p:nvPr/>
        </p:nvSpPr>
        <p:spPr bwMode="auto">
          <a:xfrm>
            <a:off x="381000" y="1828800"/>
            <a:ext cx="8382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defRPr/>
            </a:pPr>
            <a:r>
              <a:rPr lang="en-US" sz="3200" dirty="0" smtClean="0">
                <a:latin typeface="+mn-lt"/>
              </a:rPr>
              <a:t> </a:t>
            </a:r>
            <a:r>
              <a:rPr lang="en-US" sz="2800" b="1" i="1" dirty="0" smtClean="0">
                <a:latin typeface="+mn-lt"/>
              </a:rPr>
              <a:t>NEH is supported by your tax dollars and is responsible to you</a:t>
            </a:r>
          </a:p>
          <a:p>
            <a:pPr>
              <a:spcBef>
                <a:spcPct val="50000"/>
              </a:spcBef>
              <a:defRPr/>
            </a:pPr>
            <a:endParaRPr lang="en-US" sz="3200" b="1" dirty="0" smtClean="0">
              <a:latin typeface="+mn-lt"/>
            </a:endParaRPr>
          </a:p>
        </p:txBody>
      </p:sp>
    </p:spTree>
    <p:extLst>
      <p:ext uri="{BB962C8B-B14F-4D97-AF65-F5344CB8AC3E}">
        <p14:creationId xmlns:p14="http://schemas.microsoft.com/office/powerpoint/2010/main" val="161578202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47558" y="1020802"/>
            <a:ext cx="7772400" cy="3908762"/>
          </a:xfrm>
          <a:prstGeom prst="rect">
            <a:avLst/>
          </a:prstGeom>
        </p:spPr>
        <p:txBody>
          <a:bodyPr wrap="square">
            <a:spAutoFit/>
          </a:bodyPr>
          <a:lstStyle/>
          <a:p>
            <a:pPr lvl="1" algn="ctr" fontAlgn="base">
              <a:spcBef>
                <a:spcPct val="0"/>
              </a:spcBef>
              <a:spcAft>
                <a:spcPct val="0"/>
              </a:spcAft>
            </a:pPr>
            <a:r>
              <a:rPr lang="en-US" sz="2400" u="sng" dirty="0">
                <a:latin typeface="Arial" charset="0"/>
                <a:ea typeface="ＭＳ Ｐゴシック" pitchFamily="1" charset="-128"/>
              </a:rPr>
              <a:t>Also for Individual Scholars</a:t>
            </a:r>
          </a:p>
          <a:p>
            <a:pPr lvl="1" algn="ctr" fontAlgn="base">
              <a:spcBef>
                <a:spcPct val="0"/>
              </a:spcBef>
              <a:spcAft>
                <a:spcPct val="0"/>
              </a:spcAft>
            </a:pPr>
            <a:endParaRPr lang="en-US" sz="2300" dirty="0">
              <a:latin typeface="Arial" charset="0"/>
              <a:ea typeface="ＭＳ Ｐゴシック" pitchFamily="1" charset="-128"/>
            </a:endParaRPr>
          </a:p>
          <a:p>
            <a:pPr algn="ctr"/>
            <a:r>
              <a:rPr lang="en-US" altLang="en-US" sz="2000" dirty="0"/>
              <a:t>Fellowship Programs at Independent Research Institutions</a:t>
            </a:r>
          </a:p>
          <a:p>
            <a:pPr algn="ctr"/>
            <a:endParaRPr lang="en-US" altLang="en-US" sz="2000" dirty="0"/>
          </a:p>
          <a:p>
            <a:pPr algn="ctr"/>
            <a:r>
              <a:rPr lang="en-US" altLang="en-US" sz="2000" dirty="0"/>
              <a:t>Library of </a:t>
            </a:r>
            <a:r>
              <a:rPr lang="en-US" altLang="en-US" sz="2000" dirty="0" smtClean="0"/>
              <a:t>Congress - </a:t>
            </a:r>
            <a:r>
              <a:rPr lang="en-US" altLang="en-US" sz="2000" dirty="0"/>
              <a:t>Kluge Fellowships</a:t>
            </a:r>
          </a:p>
          <a:p>
            <a:pPr algn="ctr"/>
            <a:endParaRPr lang="en-US" altLang="en-US" sz="2000" dirty="0"/>
          </a:p>
          <a:p>
            <a:pPr algn="ctr"/>
            <a:r>
              <a:rPr lang="en-US" altLang="en-US" sz="2000" dirty="0"/>
              <a:t>NEH-Japan US Friendship </a:t>
            </a:r>
            <a:r>
              <a:rPr lang="en-US" altLang="en-US" sz="2000" dirty="0" smtClean="0"/>
              <a:t>Commission – Advanced Social Science Research on Japan </a:t>
            </a:r>
            <a:r>
              <a:rPr lang="en-US" altLang="en-US" sz="2000" dirty="0"/>
              <a:t>fellowships</a:t>
            </a:r>
          </a:p>
          <a:p>
            <a:pPr algn="ctr"/>
            <a:endParaRPr lang="en-US" altLang="en-US" sz="2000" dirty="0"/>
          </a:p>
          <a:p>
            <a:pPr algn="ctr"/>
            <a:r>
              <a:rPr lang="en-US" altLang="en-US" sz="2000" dirty="0" smtClean="0"/>
              <a:t>NEH-National Science Foundation – Documenting Endangered </a:t>
            </a:r>
            <a:r>
              <a:rPr lang="en-US" altLang="en-US" sz="2000" dirty="0"/>
              <a:t>Languages fellowships</a:t>
            </a:r>
          </a:p>
          <a:p>
            <a:pPr lvl="1" fontAlgn="base">
              <a:spcBef>
                <a:spcPct val="0"/>
              </a:spcBef>
              <a:spcAft>
                <a:spcPct val="0"/>
              </a:spcAft>
            </a:pPr>
            <a:endParaRPr lang="en-US" sz="2200" dirty="0">
              <a:solidFill>
                <a:srgbClr val="000000"/>
              </a:solidFill>
            </a:endParaRPr>
          </a:p>
        </p:txBody>
      </p:sp>
    </p:spTree>
    <p:extLst>
      <p:ext uri="{BB962C8B-B14F-4D97-AF65-F5344CB8AC3E}">
        <p14:creationId xmlns:p14="http://schemas.microsoft.com/office/powerpoint/2010/main" val="144820665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17689" y="457200"/>
            <a:ext cx="8382000" cy="1661993"/>
          </a:xfrm>
          <a:prstGeom prst="rect">
            <a:avLst/>
          </a:prstGeom>
        </p:spPr>
        <p:txBody>
          <a:bodyPr wrap="square">
            <a:spAutoFit/>
          </a:bodyPr>
          <a:lstStyle/>
          <a:p>
            <a:pPr lvl="1" algn="ctr" fontAlgn="base">
              <a:spcBef>
                <a:spcPct val="0"/>
              </a:spcBef>
              <a:spcAft>
                <a:spcPct val="0"/>
              </a:spcAft>
            </a:pPr>
            <a:r>
              <a:rPr lang="en-US" sz="2400" u="sng" dirty="0">
                <a:latin typeface="Arial" charset="0"/>
                <a:ea typeface="ＭＳ Ｐゴシック" pitchFamily="1" charset="-128"/>
              </a:rPr>
              <a:t>Deadlines for Teams of Scholars</a:t>
            </a:r>
          </a:p>
          <a:p>
            <a:pPr lvl="1" algn="ctr" fontAlgn="base">
              <a:spcBef>
                <a:spcPct val="0"/>
              </a:spcBef>
              <a:spcAft>
                <a:spcPct val="0"/>
              </a:spcAft>
            </a:pPr>
            <a:endParaRPr lang="en-US" sz="1000" dirty="0">
              <a:latin typeface="Arial" charset="0"/>
              <a:ea typeface="ＭＳ Ｐゴシック" pitchFamily="1" charset="-128"/>
            </a:endParaRPr>
          </a:p>
          <a:p>
            <a:pPr lvl="1" algn="ctr" fontAlgn="base">
              <a:spcBef>
                <a:spcPct val="0"/>
              </a:spcBef>
              <a:spcAft>
                <a:spcPct val="0"/>
              </a:spcAft>
            </a:pPr>
            <a:r>
              <a:rPr lang="en-US" sz="2300" dirty="0" smtClean="0">
                <a:latin typeface="Arial" charset="0"/>
                <a:ea typeface="ＭＳ Ｐゴシック" pitchFamily="1" charset="-128"/>
              </a:rPr>
              <a:t>Scholarly Editions and Translations </a:t>
            </a:r>
            <a:r>
              <a:rPr lang="en-US" sz="2300" dirty="0">
                <a:latin typeface="Arial" charset="0"/>
                <a:ea typeface="ＭＳ Ｐゴシック" pitchFamily="1" charset="-128"/>
              </a:rPr>
              <a:t>– </a:t>
            </a:r>
            <a:r>
              <a:rPr lang="en-US" sz="2300" dirty="0" smtClean="0">
                <a:latin typeface="Arial" charset="0"/>
                <a:ea typeface="ＭＳ Ｐゴシック" pitchFamily="1" charset="-128"/>
              </a:rPr>
              <a:t>December </a:t>
            </a:r>
            <a:r>
              <a:rPr lang="en-US" sz="2300" dirty="0">
                <a:latin typeface="Arial" charset="0"/>
                <a:ea typeface="ＭＳ Ｐゴシック" pitchFamily="1" charset="-128"/>
              </a:rPr>
              <a:t>9</a:t>
            </a:r>
          </a:p>
          <a:p>
            <a:pPr lvl="1" algn="ctr" fontAlgn="base">
              <a:spcBef>
                <a:spcPct val="0"/>
              </a:spcBef>
              <a:spcAft>
                <a:spcPct val="0"/>
              </a:spcAft>
            </a:pPr>
            <a:r>
              <a:rPr lang="en-US" sz="2300" dirty="0" smtClean="0">
                <a:latin typeface="Arial" charset="0"/>
                <a:ea typeface="ＭＳ Ｐゴシック" pitchFamily="1" charset="-128"/>
              </a:rPr>
              <a:t>Collaborative Research – December 9</a:t>
            </a:r>
            <a:endParaRPr lang="en-US" sz="2300" dirty="0">
              <a:latin typeface="Arial" charset="0"/>
              <a:ea typeface="ＭＳ Ｐゴシック" pitchFamily="1" charset="-128"/>
            </a:endParaRPr>
          </a:p>
          <a:p>
            <a:pPr lvl="1" fontAlgn="base">
              <a:spcBef>
                <a:spcPct val="0"/>
              </a:spcBef>
              <a:spcAft>
                <a:spcPct val="0"/>
              </a:spcAft>
            </a:pPr>
            <a:endParaRPr lang="en-US" sz="2200" dirty="0">
              <a:solidFill>
                <a:srgbClr val="000000"/>
              </a:solidFill>
            </a:endParaRPr>
          </a:p>
        </p:txBody>
      </p:sp>
      <p:sp>
        <p:nvSpPr>
          <p:cNvPr id="2" name="Rectangle 1"/>
          <p:cNvSpPr/>
          <p:nvPr/>
        </p:nvSpPr>
        <p:spPr>
          <a:xfrm>
            <a:off x="646289" y="2514600"/>
            <a:ext cx="7924800" cy="4493538"/>
          </a:xfrm>
          <a:prstGeom prst="rect">
            <a:avLst/>
          </a:prstGeom>
        </p:spPr>
        <p:txBody>
          <a:bodyPr wrap="square">
            <a:spAutoFit/>
          </a:bodyPr>
          <a:lstStyle/>
          <a:p>
            <a:pPr lvl="1" algn="ctr" fontAlgn="base">
              <a:spcBef>
                <a:spcPct val="0"/>
              </a:spcBef>
              <a:spcAft>
                <a:spcPct val="0"/>
              </a:spcAft>
            </a:pPr>
            <a:r>
              <a:rPr lang="en-US" sz="2400" u="sng" dirty="0">
                <a:latin typeface="Arial" charset="0"/>
                <a:ea typeface="ＭＳ Ｐゴシック" pitchFamily="1" charset="-128"/>
              </a:rPr>
              <a:t>Examples</a:t>
            </a:r>
          </a:p>
          <a:p>
            <a:endParaRPr lang="en-US" sz="1000" b="1" dirty="0"/>
          </a:p>
          <a:p>
            <a:r>
              <a:rPr lang="en-US" b="1" dirty="0" smtClean="0"/>
              <a:t>Connecticut College</a:t>
            </a:r>
            <a:r>
              <a:rPr lang="en-US" dirty="0" smtClean="0"/>
              <a:t>: “Kierkegaard’s Journals and Notebooks” $225,000 (Scholarly Editions and Translations)</a:t>
            </a:r>
            <a:endParaRPr lang="en-US" dirty="0"/>
          </a:p>
          <a:p>
            <a:endParaRPr lang="en-US" dirty="0" smtClean="0"/>
          </a:p>
          <a:p>
            <a:r>
              <a:rPr lang="en-US" b="1" dirty="0" smtClean="0"/>
              <a:t>Skidmore College</a:t>
            </a:r>
            <a:r>
              <a:rPr lang="en-US" dirty="0" smtClean="0"/>
              <a:t>: “Assembling the Mayan Mural Fragments from San </a:t>
            </a:r>
            <a:r>
              <a:rPr lang="en-US" dirty="0" err="1" smtClean="0"/>
              <a:t>Bartolo</a:t>
            </a:r>
            <a:r>
              <a:rPr lang="en-US" dirty="0" smtClean="0"/>
              <a:t>, Guatemala,” $185,000 (Collaborative Research-archaeology)</a:t>
            </a:r>
          </a:p>
          <a:p>
            <a:endParaRPr lang="en-US" dirty="0"/>
          </a:p>
          <a:p>
            <a:r>
              <a:rPr lang="en-US" b="1" dirty="0" smtClean="0"/>
              <a:t>St. Olaf College</a:t>
            </a:r>
            <a:r>
              <a:rPr lang="en-US" dirty="0" smtClean="0"/>
              <a:t>: “</a:t>
            </a:r>
            <a:r>
              <a:rPr lang="en-US" dirty="0"/>
              <a:t>Russia's Dissident Old </a:t>
            </a:r>
            <a:r>
              <a:rPr lang="en-US" dirty="0" smtClean="0"/>
              <a:t>Believers” $41,000 </a:t>
            </a:r>
            <a:r>
              <a:rPr lang="en-US" dirty="0"/>
              <a:t>(Collaborative </a:t>
            </a:r>
            <a:r>
              <a:rPr lang="en-US" dirty="0" smtClean="0"/>
              <a:t>Research-conferences)</a:t>
            </a:r>
          </a:p>
          <a:p>
            <a:endParaRPr lang="en-US" dirty="0"/>
          </a:p>
          <a:p>
            <a:r>
              <a:rPr lang="en-US" b="1" dirty="0" smtClean="0"/>
              <a:t>Macalester College</a:t>
            </a:r>
            <a:r>
              <a:rPr lang="en-US" dirty="0" smtClean="0"/>
              <a:t>: “</a:t>
            </a:r>
            <a:r>
              <a:rPr lang="en-US" dirty="0"/>
              <a:t>Technology Transfer at Work in China-Africa Development Assistance: The TAZARA Railway, </a:t>
            </a:r>
            <a:r>
              <a:rPr lang="en-US" dirty="0" smtClean="0"/>
              <a:t>1968-1986” $151,000 (Collaborative Research)</a:t>
            </a:r>
          </a:p>
          <a:p>
            <a:endParaRPr lang="en-US" dirty="0"/>
          </a:p>
        </p:txBody>
      </p:sp>
    </p:spTree>
    <p:extLst>
      <p:ext uri="{BB962C8B-B14F-4D97-AF65-F5344CB8AC3E}">
        <p14:creationId xmlns:p14="http://schemas.microsoft.com/office/powerpoint/2010/main" val="316479100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600200"/>
            <a:ext cx="7010400" cy="2133600"/>
          </a:xfrm>
        </p:spPr>
        <p:txBody>
          <a:bodyPr>
            <a:noAutofit/>
          </a:bodyPr>
          <a:lstStyle/>
          <a:p>
            <a:pPr marL="0" indent="0" algn="ctr">
              <a:lnSpc>
                <a:spcPct val="120000"/>
              </a:lnSpc>
              <a:spcBef>
                <a:spcPts val="350"/>
              </a:spcBef>
              <a:buNone/>
            </a:pPr>
            <a:r>
              <a:rPr lang="en-US" sz="2800" b="1" dirty="0" smtClean="0">
                <a:solidFill>
                  <a:schemeClr val="accent3">
                    <a:lumMod val="75000"/>
                  </a:schemeClr>
                </a:solidFill>
                <a:ea typeface="ＭＳ Ｐゴシック" pitchFamily="1" charset="-128"/>
              </a:rPr>
              <a:t>The Common Good Initiative </a:t>
            </a:r>
          </a:p>
          <a:p>
            <a:pPr marL="0" indent="0">
              <a:lnSpc>
                <a:spcPct val="120000"/>
              </a:lnSpc>
              <a:spcBef>
                <a:spcPts val="350"/>
              </a:spcBef>
              <a:buNone/>
            </a:pPr>
            <a:r>
              <a:rPr lang="en-US" sz="2000" dirty="0" smtClean="0">
                <a:ea typeface="ＭＳ Ｐゴシック" pitchFamily="1" charset="-128"/>
              </a:rPr>
              <a:t>“This </a:t>
            </a:r>
            <a:r>
              <a:rPr lang="en-US" sz="2000" dirty="0">
                <a:ea typeface="ＭＳ Ｐゴシック" pitchFamily="1" charset="-128"/>
              </a:rPr>
              <a:t>initiative seeks to connect the study of the humanities to the current conditions of national life. Many of today’s challenges require more than ever the </a:t>
            </a:r>
            <a:r>
              <a:rPr lang="en-US" sz="2000" dirty="0" smtClean="0">
                <a:ea typeface="ＭＳ Ｐゴシック" pitchFamily="1" charset="-128"/>
              </a:rPr>
              <a:t>forms </a:t>
            </a:r>
            <a:r>
              <a:rPr lang="en-US" sz="2000" dirty="0">
                <a:ea typeface="ＭＳ Ｐゴシック" pitchFamily="1" charset="-128"/>
              </a:rPr>
              <a:t>of understanding and knowledge represented by the humanities. They require the broadest possible engagement of scholars and the public with the resources of the humanities, including but not limited to the study of language, literature, history, philosophy, comparative religion, and ethics. The study of the humanities can help illuminate the complexity of many contemporary challenges while enriching our understanding of the common good</a:t>
            </a:r>
            <a:r>
              <a:rPr lang="en-US" sz="2000" dirty="0" smtClean="0">
                <a:ea typeface="ＭＳ Ｐゴシック" pitchFamily="1" charset="-128"/>
              </a:rPr>
              <a:t>.”</a:t>
            </a:r>
          </a:p>
          <a:p>
            <a:pPr marL="0" indent="0">
              <a:lnSpc>
                <a:spcPct val="120000"/>
              </a:lnSpc>
              <a:spcBef>
                <a:spcPts val="350"/>
              </a:spcBef>
              <a:buNone/>
            </a:pPr>
            <a:endParaRPr lang="en-US" sz="2000" b="1" dirty="0">
              <a:ea typeface="ＭＳ Ｐゴシック" pitchFamily="1" charset="-128"/>
            </a:endParaRPr>
          </a:p>
          <a:p>
            <a:pPr>
              <a:lnSpc>
                <a:spcPct val="120000"/>
              </a:lnSpc>
              <a:spcBef>
                <a:spcPts val="350"/>
              </a:spcBef>
            </a:pPr>
            <a:endParaRPr lang="en-US" sz="2000" dirty="0"/>
          </a:p>
        </p:txBody>
      </p:sp>
      <p:pic>
        <p:nvPicPr>
          <p:cNvPr id="5" name="Picture 2" descr="Common Good heade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28600" y="228600"/>
            <a:ext cx="9550401" cy="1219200"/>
          </a:xfrm>
          <a:prstGeom prst="rect">
            <a:avLst/>
          </a:prstGeom>
          <a:noFill/>
        </p:spPr>
      </p:pic>
    </p:spTree>
    <p:extLst>
      <p:ext uri="{BB962C8B-B14F-4D97-AF65-F5344CB8AC3E}">
        <p14:creationId xmlns:p14="http://schemas.microsoft.com/office/powerpoint/2010/main" val="3991004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14785" y="1371600"/>
            <a:ext cx="48006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defRPr/>
            </a:pPr>
            <a:r>
              <a:rPr lang="en-US" sz="2000" dirty="0" smtClean="0"/>
              <a:t>Through the Division of Education, this </a:t>
            </a:r>
            <a:r>
              <a:rPr lang="en-US" sz="2000" dirty="0"/>
              <a:t>program supports the study and discussion of important humanities sources about war, in the belief that these sources can help U.S. military veterans and others to think more deeply about the issues raised by war and military service. The humanities sources can be drawn from history, philosophy, literature, and film—and they may and should be supplemented by testimonials from those who have served.</a:t>
            </a:r>
            <a:endParaRPr lang="en-US" sz="2000" dirty="0">
              <a:latin typeface="+mj-lt"/>
            </a:endParaRPr>
          </a:p>
          <a:p>
            <a:pPr lvl="1" eaLnBrk="1" hangingPunct="1">
              <a:defRPr/>
            </a:pPr>
            <a:endParaRPr lang="en-US" sz="2000" dirty="0" smtClean="0">
              <a:latin typeface="+mj-lt"/>
            </a:endParaRPr>
          </a:p>
          <a:p>
            <a:pPr lvl="1" eaLnBrk="1" hangingPunct="1">
              <a:defRPr/>
            </a:pPr>
            <a:r>
              <a:rPr lang="en-US" sz="2000" dirty="0" smtClean="0">
                <a:latin typeface="+mj-lt"/>
              </a:rPr>
              <a:t>Deadline: September 15</a:t>
            </a:r>
            <a:endParaRPr lang="en-US" sz="2000" dirty="0">
              <a:latin typeface="+mj-lt"/>
            </a:endParaRPr>
          </a:p>
        </p:txBody>
      </p:sp>
      <p:sp>
        <p:nvSpPr>
          <p:cNvPr id="3" name="Rectangle 1"/>
          <p:cNvSpPr>
            <a:spLocks noChangeArrowheads="1"/>
          </p:cNvSpPr>
          <p:nvPr/>
        </p:nvSpPr>
        <p:spPr bwMode="auto">
          <a:xfrm>
            <a:off x="14288" y="457200"/>
            <a:ext cx="9196387" cy="707886"/>
          </a:xfrm>
          <a:prstGeom prst="rect">
            <a:avLst/>
          </a:prstGeom>
          <a:solidFill>
            <a:srgbClr val="A2AD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itchFamily="34" charset="0"/>
                <a:ea typeface="ＭＳ Ｐゴシック" pitchFamily="1" charset="-128"/>
              </a:defRPr>
            </a:lvl1pPr>
            <a:lvl2pPr marL="742950" indent="-285750">
              <a:spcBef>
                <a:spcPct val="20000"/>
              </a:spcBef>
              <a:buChar char="–"/>
              <a:defRPr sz="2800">
                <a:solidFill>
                  <a:schemeClr val="tx1"/>
                </a:solidFill>
                <a:latin typeface="Trebuchet MS" pitchFamily="34" charset="0"/>
                <a:ea typeface="ＭＳ Ｐゴシック" pitchFamily="1" charset="-128"/>
              </a:defRPr>
            </a:lvl2pPr>
            <a:lvl3pPr marL="1143000" indent="-228600">
              <a:spcBef>
                <a:spcPct val="20000"/>
              </a:spcBef>
              <a:buChar char="•"/>
              <a:defRPr sz="2400">
                <a:solidFill>
                  <a:schemeClr val="tx1"/>
                </a:solidFill>
                <a:latin typeface="Trebuchet MS" pitchFamily="34" charset="0"/>
                <a:ea typeface="ＭＳ Ｐゴシック" pitchFamily="1" charset="-128"/>
              </a:defRPr>
            </a:lvl3pPr>
            <a:lvl4pPr marL="1600200" indent="-228600">
              <a:spcBef>
                <a:spcPct val="20000"/>
              </a:spcBef>
              <a:buChar char="–"/>
              <a:defRPr sz="2000">
                <a:solidFill>
                  <a:schemeClr val="tx1"/>
                </a:solidFill>
                <a:latin typeface="Trebuchet MS" pitchFamily="34" charset="0"/>
                <a:ea typeface="ＭＳ Ｐゴシック" pitchFamily="1" charset="-128"/>
              </a:defRPr>
            </a:lvl4pPr>
            <a:lvl5pPr marL="2057400" indent="-228600">
              <a:spcBef>
                <a:spcPct val="20000"/>
              </a:spcBef>
              <a:buChar char="»"/>
              <a:defRPr sz="2000">
                <a:solidFill>
                  <a:schemeClr val="tx1"/>
                </a:solidFill>
                <a:latin typeface="Trebuchet MS"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Trebuchet MS"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Trebuchet MS"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Trebuchet MS"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Trebuchet MS" pitchFamily="34" charset="0"/>
                <a:ea typeface="ＭＳ Ｐゴシック" pitchFamily="1" charset="-128"/>
              </a:defRPr>
            </a:lvl9pPr>
          </a:lstStyle>
          <a:p>
            <a:pPr algn="ctr">
              <a:spcBef>
                <a:spcPct val="0"/>
              </a:spcBef>
              <a:buFontTx/>
              <a:buNone/>
            </a:pPr>
            <a:r>
              <a:rPr lang="en-US" altLang="en-US" sz="4000" b="1" dirty="0" smtClean="0"/>
              <a:t>Dialogues on the Experience of War</a:t>
            </a:r>
            <a:endParaRPr lang="en-US" altLang="en-US" sz="4000" b="1" dirty="0"/>
          </a:p>
        </p:txBody>
      </p:sp>
      <p:pic>
        <p:nvPicPr>
          <p:cNvPr id="5" name="Picture 2" descr="http://www.neh.gov/files/neh-veterans/standing-together-b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438400"/>
            <a:ext cx="3711114"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88892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152400" y="1524000"/>
            <a:ext cx="4648200"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defRPr/>
            </a:pPr>
            <a:r>
              <a:rPr lang="en-US" sz="2000" dirty="0" smtClean="0">
                <a:latin typeface="+mj-lt"/>
              </a:rPr>
              <a:t>Through the Division of Research Programs, the </a:t>
            </a:r>
            <a:r>
              <a:rPr lang="en-US" sz="2000" dirty="0">
                <a:latin typeface="+mj-lt"/>
              </a:rPr>
              <a:t>Public Scholar program supports well-researched books in the humanities intended to reach a broad readership. Books supported by this program must be grounded in humanities research and scholarship, must address significant humanities themes likely to be of broad interest, and must be written in a readily accessible style. </a:t>
            </a:r>
            <a:endParaRPr lang="en-US" sz="2000" dirty="0" smtClean="0">
              <a:latin typeface="+mj-lt"/>
            </a:endParaRPr>
          </a:p>
          <a:p>
            <a:pPr lvl="1">
              <a:defRPr/>
            </a:pPr>
            <a:endParaRPr lang="en-US" sz="2000" dirty="0">
              <a:latin typeface="+mj-lt"/>
            </a:endParaRPr>
          </a:p>
          <a:p>
            <a:pPr lvl="1">
              <a:defRPr/>
            </a:pPr>
            <a:r>
              <a:rPr lang="en-US" sz="2000" dirty="0" smtClean="0">
                <a:latin typeface="+mj-lt"/>
              </a:rPr>
              <a:t>Deadline</a:t>
            </a:r>
            <a:r>
              <a:rPr lang="en-US" sz="2000" dirty="0">
                <a:latin typeface="+mj-lt"/>
              </a:rPr>
              <a:t>: February </a:t>
            </a:r>
            <a:r>
              <a:rPr lang="en-US" sz="2000" dirty="0" smtClean="0">
                <a:latin typeface="+mj-lt"/>
              </a:rPr>
              <a:t>2</a:t>
            </a:r>
            <a:endParaRPr lang="en-US" sz="2000" dirty="0">
              <a:latin typeface="+mj-lt"/>
            </a:endParaRPr>
          </a:p>
          <a:p>
            <a:pPr lvl="1" algn="ctr" eaLnBrk="1" hangingPunct="1">
              <a:defRPr/>
            </a:pPr>
            <a:endParaRPr lang="en-US" sz="2400" dirty="0" smtClean="0">
              <a:latin typeface="+mj-lt"/>
            </a:endParaRPr>
          </a:p>
          <a:p>
            <a:pPr lvl="1" algn="ctr" eaLnBrk="1" hangingPunct="1">
              <a:defRPr/>
            </a:pPr>
            <a:endParaRPr lang="en-US" sz="2400" dirty="0">
              <a:latin typeface="+mj-lt"/>
            </a:endParaRPr>
          </a:p>
        </p:txBody>
      </p:sp>
      <p:sp>
        <p:nvSpPr>
          <p:cNvPr id="3" name="Rectangle 1"/>
          <p:cNvSpPr>
            <a:spLocks noChangeArrowheads="1"/>
          </p:cNvSpPr>
          <p:nvPr/>
        </p:nvSpPr>
        <p:spPr bwMode="auto">
          <a:xfrm>
            <a:off x="14288" y="457200"/>
            <a:ext cx="9196387" cy="707886"/>
          </a:xfrm>
          <a:prstGeom prst="rect">
            <a:avLst/>
          </a:prstGeom>
          <a:solidFill>
            <a:srgbClr val="A2AD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itchFamily="34" charset="0"/>
                <a:ea typeface="ＭＳ Ｐゴシック" pitchFamily="1" charset="-128"/>
              </a:defRPr>
            </a:lvl1pPr>
            <a:lvl2pPr marL="742950" indent="-285750">
              <a:spcBef>
                <a:spcPct val="20000"/>
              </a:spcBef>
              <a:buChar char="–"/>
              <a:defRPr sz="2800">
                <a:solidFill>
                  <a:schemeClr val="tx1"/>
                </a:solidFill>
                <a:latin typeface="Trebuchet MS" pitchFamily="34" charset="0"/>
                <a:ea typeface="ＭＳ Ｐゴシック" pitchFamily="1" charset="-128"/>
              </a:defRPr>
            </a:lvl2pPr>
            <a:lvl3pPr marL="1143000" indent="-228600">
              <a:spcBef>
                <a:spcPct val="20000"/>
              </a:spcBef>
              <a:buChar char="•"/>
              <a:defRPr sz="2400">
                <a:solidFill>
                  <a:schemeClr val="tx1"/>
                </a:solidFill>
                <a:latin typeface="Trebuchet MS" pitchFamily="34" charset="0"/>
                <a:ea typeface="ＭＳ Ｐゴシック" pitchFamily="1" charset="-128"/>
              </a:defRPr>
            </a:lvl3pPr>
            <a:lvl4pPr marL="1600200" indent="-228600">
              <a:spcBef>
                <a:spcPct val="20000"/>
              </a:spcBef>
              <a:buChar char="–"/>
              <a:defRPr sz="2000">
                <a:solidFill>
                  <a:schemeClr val="tx1"/>
                </a:solidFill>
                <a:latin typeface="Trebuchet MS" pitchFamily="34" charset="0"/>
                <a:ea typeface="ＭＳ Ｐゴシック" pitchFamily="1" charset="-128"/>
              </a:defRPr>
            </a:lvl4pPr>
            <a:lvl5pPr marL="2057400" indent="-228600">
              <a:spcBef>
                <a:spcPct val="20000"/>
              </a:spcBef>
              <a:buChar char="»"/>
              <a:defRPr sz="2000">
                <a:solidFill>
                  <a:schemeClr val="tx1"/>
                </a:solidFill>
                <a:latin typeface="Trebuchet MS"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Trebuchet MS"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Trebuchet MS"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Trebuchet MS"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Trebuchet MS" pitchFamily="34" charset="0"/>
                <a:ea typeface="ＭＳ Ｐゴシック" pitchFamily="1" charset="-128"/>
              </a:defRPr>
            </a:lvl9pPr>
          </a:lstStyle>
          <a:p>
            <a:pPr algn="ctr">
              <a:spcBef>
                <a:spcPct val="0"/>
              </a:spcBef>
              <a:buFontTx/>
              <a:buNone/>
            </a:pPr>
            <a:r>
              <a:rPr lang="en-US" altLang="en-US" sz="4000" b="1" dirty="0" smtClean="0"/>
              <a:t>Public Scholar</a:t>
            </a:r>
            <a:endParaRPr lang="en-US" altLang="en-US" sz="4000" b="1" dirty="0"/>
          </a:p>
        </p:txBody>
      </p:sp>
      <p:pic>
        <p:nvPicPr>
          <p:cNvPr id="2" name="Picture 1"/>
          <p:cNvPicPr>
            <a:picLocks noChangeAspect="1"/>
          </p:cNvPicPr>
          <p:nvPr/>
        </p:nvPicPr>
        <p:blipFill>
          <a:blip r:embed="rId3"/>
          <a:stretch>
            <a:fillRect/>
          </a:stretch>
        </p:blipFill>
        <p:spPr>
          <a:xfrm>
            <a:off x="4886325" y="1600200"/>
            <a:ext cx="3980573" cy="4191000"/>
          </a:xfrm>
          <a:prstGeom prst="rect">
            <a:avLst/>
          </a:prstGeom>
        </p:spPr>
      </p:pic>
    </p:spTree>
    <p:extLst>
      <p:ext uri="{BB962C8B-B14F-4D97-AF65-F5344CB8AC3E}">
        <p14:creationId xmlns:p14="http://schemas.microsoft.com/office/powerpoint/2010/main" val="295742935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4094873" y="1981200"/>
            <a:ext cx="4648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defRPr/>
            </a:pPr>
            <a:r>
              <a:rPr lang="en-US" sz="2400" dirty="0" smtClean="0">
                <a:solidFill>
                  <a:prstClr val="black"/>
                </a:solidFill>
                <a:latin typeface="Calibri"/>
              </a:rPr>
              <a:t>Through the Office of Digital Humanities and in cooperation with the Mellon Foundation, the Humanities Open Book Program enables publishers and presses to digitize out of print books for free download and distribution to the public.</a:t>
            </a:r>
          </a:p>
          <a:p>
            <a:pPr lvl="1">
              <a:defRPr/>
            </a:pPr>
            <a:endParaRPr lang="en-US" sz="2400" dirty="0">
              <a:solidFill>
                <a:prstClr val="black"/>
              </a:solidFill>
              <a:latin typeface="Calibri"/>
            </a:endParaRPr>
          </a:p>
          <a:p>
            <a:pPr lvl="1">
              <a:defRPr/>
            </a:pPr>
            <a:r>
              <a:rPr lang="en-US" sz="2400" dirty="0" smtClean="0">
                <a:solidFill>
                  <a:prstClr val="black"/>
                </a:solidFill>
                <a:latin typeface="Calibri"/>
              </a:rPr>
              <a:t>    </a:t>
            </a:r>
            <a:endParaRPr lang="en-US" sz="2400" dirty="0">
              <a:solidFill>
                <a:prstClr val="black"/>
              </a:solidFill>
              <a:latin typeface="Calibri"/>
            </a:endParaRPr>
          </a:p>
          <a:p>
            <a:pPr lvl="1">
              <a:defRPr/>
            </a:pPr>
            <a:r>
              <a:rPr lang="en-US" sz="2400" dirty="0" smtClean="0">
                <a:solidFill>
                  <a:prstClr val="black"/>
                </a:solidFill>
                <a:latin typeface="Calibri"/>
              </a:rPr>
              <a:t>Deadline: June 2016</a:t>
            </a:r>
            <a:endParaRPr lang="en-US" sz="2400" dirty="0">
              <a:solidFill>
                <a:prstClr val="black"/>
              </a:solidFill>
              <a:latin typeface="Calibri"/>
            </a:endParaRPr>
          </a:p>
        </p:txBody>
      </p:sp>
      <p:sp>
        <p:nvSpPr>
          <p:cNvPr id="3" name="Rectangle 1"/>
          <p:cNvSpPr>
            <a:spLocks noChangeArrowheads="1"/>
          </p:cNvSpPr>
          <p:nvPr/>
        </p:nvSpPr>
        <p:spPr bwMode="auto">
          <a:xfrm>
            <a:off x="14288" y="457200"/>
            <a:ext cx="9196387" cy="707886"/>
          </a:xfrm>
          <a:prstGeom prst="rect">
            <a:avLst/>
          </a:prstGeom>
          <a:solidFill>
            <a:srgbClr val="A2AD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itchFamily="34" charset="0"/>
                <a:ea typeface="ＭＳ Ｐゴシック" pitchFamily="1" charset="-128"/>
              </a:defRPr>
            </a:lvl1pPr>
            <a:lvl2pPr marL="742950" indent="-285750">
              <a:spcBef>
                <a:spcPct val="20000"/>
              </a:spcBef>
              <a:buChar char="–"/>
              <a:defRPr sz="2800">
                <a:solidFill>
                  <a:schemeClr val="tx1"/>
                </a:solidFill>
                <a:latin typeface="Trebuchet MS" pitchFamily="34" charset="0"/>
                <a:ea typeface="ＭＳ Ｐゴシック" pitchFamily="1" charset="-128"/>
              </a:defRPr>
            </a:lvl2pPr>
            <a:lvl3pPr marL="1143000" indent="-228600">
              <a:spcBef>
                <a:spcPct val="20000"/>
              </a:spcBef>
              <a:buChar char="•"/>
              <a:defRPr sz="2400">
                <a:solidFill>
                  <a:schemeClr val="tx1"/>
                </a:solidFill>
                <a:latin typeface="Trebuchet MS" pitchFamily="34" charset="0"/>
                <a:ea typeface="ＭＳ Ｐゴシック" pitchFamily="1" charset="-128"/>
              </a:defRPr>
            </a:lvl3pPr>
            <a:lvl4pPr marL="1600200" indent="-228600">
              <a:spcBef>
                <a:spcPct val="20000"/>
              </a:spcBef>
              <a:buChar char="–"/>
              <a:defRPr sz="2000">
                <a:solidFill>
                  <a:schemeClr val="tx1"/>
                </a:solidFill>
                <a:latin typeface="Trebuchet MS" pitchFamily="34" charset="0"/>
                <a:ea typeface="ＭＳ Ｐゴシック" pitchFamily="1" charset="-128"/>
              </a:defRPr>
            </a:lvl4pPr>
            <a:lvl5pPr marL="2057400" indent="-228600">
              <a:spcBef>
                <a:spcPct val="20000"/>
              </a:spcBef>
              <a:buChar char="»"/>
              <a:defRPr sz="2000">
                <a:solidFill>
                  <a:schemeClr val="tx1"/>
                </a:solidFill>
                <a:latin typeface="Trebuchet MS"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Trebuchet MS"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Trebuchet MS"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Trebuchet MS"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Trebuchet MS" pitchFamily="34" charset="0"/>
                <a:ea typeface="ＭＳ Ｐゴシック" pitchFamily="1" charset="-128"/>
              </a:defRPr>
            </a:lvl9pPr>
          </a:lstStyle>
          <a:p>
            <a:pPr algn="ctr">
              <a:spcBef>
                <a:spcPct val="0"/>
              </a:spcBef>
              <a:buFontTx/>
              <a:buNone/>
            </a:pPr>
            <a:r>
              <a:rPr lang="en-US" altLang="en-US" sz="4000" b="1" dirty="0" smtClean="0">
                <a:solidFill>
                  <a:prstClr val="black"/>
                </a:solidFill>
              </a:rPr>
              <a:t>Humanities Open Book Program</a:t>
            </a:r>
            <a:endParaRPr lang="en-US" altLang="en-US" sz="4000" b="1" dirty="0">
              <a:solidFill>
                <a:prstClr val="black"/>
              </a:solidFill>
            </a:endParaRPr>
          </a:p>
        </p:txBody>
      </p:sp>
      <p:pic>
        <p:nvPicPr>
          <p:cNvPr id="2" name="Picture 1"/>
          <p:cNvPicPr>
            <a:picLocks noChangeAspect="1"/>
          </p:cNvPicPr>
          <p:nvPr/>
        </p:nvPicPr>
        <p:blipFill>
          <a:blip r:embed="rId3"/>
          <a:stretch>
            <a:fillRect/>
          </a:stretch>
        </p:blipFill>
        <p:spPr>
          <a:xfrm>
            <a:off x="152400" y="2133600"/>
            <a:ext cx="3980573" cy="4191000"/>
          </a:xfrm>
          <a:prstGeom prst="rect">
            <a:avLst/>
          </a:prstGeom>
        </p:spPr>
      </p:pic>
    </p:spTree>
    <p:extLst>
      <p:ext uri="{BB962C8B-B14F-4D97-AF65-F5344CB8AC3E}">
        <p14:creationId xmlns:p14="http://schemas.microsoft.com/office/powerpoint/2010/main" val="139644376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39688" y="1301889"/>
            <a:ext cx="46482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defRPr/>
            </a:pPr>
            <a:r>
              <a:rPr lang="en-US" sz="2400" dirty="0" smtClean="0">
                <a:solidFill>
                  <a:prstClr val="black"/>
                </a:solidFill>
                <a:latin typeface="Calibri"/>
              </a:rPr>
              <a:t>Through the Division of Public Programs and the Division Preservation and Access, the Common Heritage Program seeks to engage communities and individuals in the preservation of important historical documents and create community outreach using these documents.  Awards are open to community institutions (libraries, museums, etc.)</a:t>
            </a:r>
          </a:p>
          <a:p>
            <a:pPr lvl="1">
              <a:defRPr/>
            </a:pPr>
            <a:r>
              <a:rPr lang="en-US" sz="2400" dirty="0" smtClean="0">
                <a:solidFill>
                  <a:prstClr val="black"/>
                </a:solidFill>
                <a:latin typeface="Calibri"/>
              </a:rPr>
              <a:t> </a:t>
            </a:r>
            <a:endParaRPr lang="en-US" sz="2400" dirty="0">
              <a:solidFill>
                <a:prstClr val="black"/>
              </a:solidFill>
              <a:latin typeface="Calibri"/>
            </a:endParaRPr>
          </a:p>
          <a:p>
            <a:pPr lvl="1">
              <a:defRPr/>
            </a:pPr>
            <a:r>
              <a:rPr lang="en-US" sz="2400" dirty="0" smtClean="0">
                <a:solidFill>
                  <a:prstClr val="black"/>
                </a:solidFill>
                <a:latin typeface="Calibri"/>
              </a:rPr>
              <a:t>Deadline: June 2016</a:t>
            </a:r>
            <a:endParaRPr lang="en-US" sz="2400" dirty="0">
              <a:solidFill>
                <a:prstClr val="black"/>
              </a:solidFill>
              <a:latin typeface="Calibri"/>
            </a:endParaRPr>
          </a:p>
        </p:txBody>
      </p:sp>
      <p:sp>
        <p:nvSpPr>
          <p:cNvPr id="3" name="Rectangle 1"/>
          <p:cNvSpPr>
            <a:spLocks noChangeArrowheads="1"/>
          </p:cNvSpPr>
          <p:nvPr/>
        </p:nvSpPr>
        <p:spPr bwMode="auto">
          <a:xfrm>
            <a:off x="14288" y="457200"/>
            <a:ext cx="9196387" cy="707886"/>
          </a:xfrm>
          <a:prstGeom prst="rect">
            <a:avLst/>
          </a:prstGeom>
          <a:solidFill>
            <a:srgbClr val="A2AD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itchFamily="34" charset="0"/>
                <a:ea typeface="ＭＳ Ｐゴシック" pitchFamily="1" charset="-128"/>
              </a:defRPr>
            </a:lvl1pPr>
            <a:lvl2pPr marL="742950" indent="-285750">
              <a:spcBef>
                <a:spcPct val="20000"/>
              </a:spcBef>
              <a:buChar char="–"/>
              <a:defRPr sz="2800">
                <a:solidFill>
                  <a:schemeClr val="tx1"/>
                </a:solidFill>
                <a:latin typeface="Trebuchet MS" pitchFamily="34" charset="0"/>
                <a:ea typeface="ＭＳ Ｐゴシック" pitchFamily="1" charset="-128"/>
              </a:defRPr>
            </a:lvl2pPr>
            <a:lvl3pPr marL="1143000" indent="-228600">
              <a:spcBef>
                <a:spcPct val="20000"/>
              </a:spcBef>
              <a:buChar char="•"/>
              <a:defRPr sz="2400">
                <a:solidFill>
                  <a:schemeClr val="tx1"/>
                </a:solidFill>
                <a:latin typeface="Trebuchet MS" pitchFamily="34" charset="0"/>
                <a:ea typeface="ＭＳ Ｐゴシック" pitchFamily="1" charset="-128"/>
              </a:defRPr>
            </a:lvl3pPr>
            <a:lvl4pPr marL="1600200" indent="-228600">
              <a:spcBef>
                <a:spcPct val="20000"/>
              </a:spcBef>
              <a:buChar char="–"/>
              <a:defRPr sz="2000">
                <a:solidFill>
                  <a:schemeClr val="tx1"/>
                </a:solidFill>
                <a:latin typeface="Trebuchet MS" pitchFamily="34" charset="0"/>
                <a:ea typeface="ＭＳ Ｐゴシック" pitchFamily="1" charset="-128"/>
              </a:defRPr>
            </a:lvl4pPr>
            <a:lvl5pPr marL="2057400" indent="-228600">
              <a:spcBef>
                <a:spcPct val="20000"/>
              </a:spcBef>
              <a:buChar char="»"/>
              <a:defRPr sz="2000">
                <a:solidFill>
                  <a:schemeClr val="tx1"/>
                </a:solidFill>
                <a:latin typeface="Trebuchet MS"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Trebuchet MS"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Trebuchet MS"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Trebuchet MS"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Trebuchet MS" pitchFamily="34" charset="0"/>
                <a:ea typeface="ＭＳ Ｐゴシック" pitchFamily="1" charset="-128"/>
              </a:defRPr>
            </a:lvl9pPr>
          </a:lstStyle>
          <a:p>
            <a:pPr algn="ctr">
              <a:spcBef>
                <a:spcPct val="0"/>
              </a:spcBef>
              <a:buFontTx/>
              <a:buNone/>
            </a:pPr>
            <a:r>
              <a:rPr lang="en-US" altLang="en-US" sz="4000" b="1" dirty="0" smtClean="0">
                <a:solidFill>
                  <a:prstClr val="black"/>
                </a:solidFill>
              </a:rPr>
              <a:t>Common Heritage Program</a:t>
            </a:r>
            <a:endParaRPr lang="en-US" altLang="en-US" sz="4000" b="1" dirty="0">
              <a:solidFill>
                <a:prstClr val="black"/>
              </a:solidFill>
            </a:endParaRPr>
          </a:p>
        </p:txBody>
      </p:sp>
      <p:pic>
        <p:nvPicPr>
          <p:cNvPr id="2" name="Picture 1"/>
          <p:cNvPicPr>
            <a:picLocks noChangeAspect="1"/>
          </p:cNvPicPr>
          <p:nvPr/>
        </p:nvPicPr>
        <p:blipFill>
          <a:blip r:embed="rId3"/>
          <a:stretch>
            <a:fillRect/>
          </a:stretch>
        </p:blipFill>
        <p:spPr>
          <a:xfrm>
            <a:off x="4886325" y="1600200"/>
            <a:ext cx="3980573" cy="4191000"/>
          </a:xfrm>
          <a:prstGeom prst="rect">
            <a:avLst/>
          </a:prstGeom>
        </p:spPr>
      </p:pic>
    </p:spTree>
    <p:extLst>
      <p:ext uri="{BB962C8B-B14F-4D97-AF65-F5344CB8AC3E}">
        <p14:creationId xmlns:p14="http://schemas.microsoft.com/office/powerpoint/2010/main" val="273590503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Resources</a:t>
            </a:r>
            <a:endParaRPr lang="en-US" b="1" dirty="0">
              <a:solidFill>
                <a:schemeClr val="tx1"/>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295400"/>
            <a:ext cx="7121106" cy="506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209800" y="5486400"/>
            <a:ext cx="14478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779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Resources</a:t>
            </a:r>
            <a:endParaRPr lang="en-US" b="1" dirty="0">
              <a:solidFill>
                <a:schemeClr val="tx1"/>
              </a:solidFill>
            </a:endParaRPr>
          </a:p>
        </p:txBody>
      </p:sp>
      <p:pic>
        <p:nvPicPr>
          <p:cNvPr id="5" name="Picture 1" descr="Funded Projects Query Form - Mozilla Firefox"/>
          <p:cNvPicPr>
            <a:picLocks noChangeAspect="1"/>
          </p:cNvPicPr>
          <p:nvPr/>
        </p:nvPicPr>
        <p:blipFill>
          <a:blip r:embed="rId2" cstate="print">
            <a:extLst>
              <a:ext uri="{28A0092B-C50C-407E-A947-70E740481C1C}">
                <a14:useLocalDpi xmlns:a14="http://schemas.microsoft.com/office/drawing/2010/main" val="0"/>
              </a:ext>
            </a:extLst>
          </a:blip>
          <a:srcRect l="20152" t="11243" r="20966" b="10982"/>
          <a:stretch>
            <a:fillRect/>
          </a:stretch>
        </p:blipFill>
        <p:spPr bwMode="auto">
          <a:xfrm>
            <a:off x="1965664" y="1371600"/>
            <a:ext cx="5181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175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Resources</a:t>
            </a:r>
            <a:endParaRPr lang="en-US" b="1" dirty="0">
              <a:solidFill>
                <a:schemeClr val="tx1"/>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219200"/>
            <a:ext cx="7121106" cy="506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733800" y="2362200"/>
            <a:ext cx="685800" cy="4266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816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r>
              <a:rPr lang="en-US" altLang="en-US" b="1" dirty="0" smtClean="0">
                <a:solidFill>
                  <a:schemeClr val="tx1"/>
                </a:solidFill>
              </a:rPr>
              <a:t>NEH 101</a:t>
            </a:r>
          </a:p>
        </p:txBody>
      </p:sp>
      <p:sp>
        <p:nvSpPr>
          <p:cNvPr id="9219" name="Text Box 3"/>
          <p:cNvSpPr txBox="1">
            <a:spLocks noChangeArrowheads="1"/>
          </p:cNvSpPr>
          <p:nvPr/>
        </p:nvSpPr>
        <p:spPr bwMode="auto">
          <a:xfrm>
            <a:off x="381000" y="1828800"/>
            <a:ext cx="8382000"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defRPr/>
            </a:pPr>
            <a:r>
              <a:rPr lang="en-US" sz="3200" dirty="0" smtClean="0">
                <a:latin typeface="+mn-lt"/>
              </a:rPr>
              <a:t> </a:t>
            </a:r>
            <a:r>
              <a:rPr lang="en-US" sz="2800" dirty="0" smtClean="0">
                <a:latin typeface="+mn-lt"/>
              </a:rPr>
              <a:t>NEH is supported by your tax dollars and is responsible to you</a:t>
            </a:r>
          </a:p>
          <a:p>
            <a:pPr>
              <a:spcBef>
                <a:spcPct val="50000"/>
              </a:spcBef>
              <a:buFontTx/>
              <a:buChar char="•"/>
              <a:defRPr/>
            </a:pPr>
            <a:r>
              <a:rPr lang="en-US" sz="2800" dirty="0" smtClean="0">
                <a:latin typeface="+mn-lt"/>
              </a:rPr>
              <a:t> </a:t>
            </a:r>
            <a:r>
              <a:rPr lang="en-US" sz="2800" b="1" i="1" dirty="0" smtClean="0">
                <a:latin typeface="+mn-lt"/>
              </a:rPr>
              <a:t>NEH makes awards in all areas of the humanities </a:t>
            </a:r>
          </a:p>
          <a:p>
            <a:pPr>
              <a:spcBef>
                <a:spcPct val="50000"/>
              </a:spcBef>
              <a:defRPr/>
            </a:pPr>
            <a:endParaRPr lang="en-US" sz="3200" b="1" dirty="0" smtClean="0">
              <a:latin typeface="+mn-lt"/>
            </a:endParaRPr>
          </a:p>
        </p:txBody>
      </p:sp>
    </p:spTree>
    <p:extLst>
      <p:ext uri="{BB962C8B-B14F-4D97-AF65-F5344CB8AC3E}">
        <p14:creationId xmlns:p14="http://schemas.microsoft.com/office/powerpoint/2010/main" val="185387042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Resources</a:t>
            </a:r>
            <a:endParaRPr lang="en-US" b="1" dirty="0">
              <a:solidFill>
                <a:schemeClr val="tx1"/>
              </a:solidFill>
            </a:endParaRPr>
          </a:p>
        </p:txBody>
      </p:sp>
      <p:pic>
        <p:nvPicPr>
          <p:cNvPr id="3" name="Picture 1" descr="Grant Applications and Deadlines: Division Listing - Mozilla Firefox"/>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2709" y="1295400"/>
            <a:ext cx="674751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312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Resources</a:t>
            </a:r>
            <a:endParaRPr lang="en-US" b="1" dirty="0">
              <a:solidFill>
                <a:schemeClr val="tx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0988" y="1143000"/>
            <a:ext cx="4390952" cy="5791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956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274638"/>
            <a:ext cx="8229600" cy="1143000"/>
          </a:xfrm>
        </p:spPr>
        <p:txBody>
          <a:bodyPr/>
          <a:lstStyle/>
          <a:p>
            <a:pPr eaLnBrk="1" hangingPunct="1"/>
            <a:r>
              <a:rPr lang="en-US" altLang="en-US" smtClean="0"/>
              <a:t>Questions?</a:t>
            </a:r>
          </a:p>
        </p:txBody>
      </p:sp>
      <p:sp>
        <p:nvSpPr>
          <p:cNvPr id="37891" name="Rectangle 3"/>
          <p:cNvSpPr>
            <a:spLocks noGrp="1" noChangeArrowheads="1"/>
          </p:cNvSpPr>
          <p:nvPr>
            <p:ph type="body" idx="4294967295"/>
          </p:nvPr>
        </p:nvSpPr>
        <p:spPr>
          <a:xfrm>
            <a:off x="0" y="1600200"/>
            <a:ext cx="8229600" cy="4114800"/>
          </a:xfrm>
        </p:spPr>
        <p:txBody>
          <a:bodyPr/>
          <a:lstStyle/>
          <a:p>
            <a:pPr algn="ctr" eaLnBrk="1" hangingPunct="1">
              <a:buFont typeface="Wingdings" pitchFamily="2" charset="2"/>
              <a:buNone/>
            </a:pPr>
            <a:endParaRPr lang="en-US" altLang="en-US" sz="2400" dirty="0" smtClean="0"/>
          </a:p>
          <a:p>
            <a:pPr algn="ctr" eaLnBrk="1" hangingPunct="1">
              <a:buFont typeface="Wingdings" pitchFamily="2" charset="2"/>
              <a:buNone/>
            </a:pPr>
            <a:r>
              <a:rPr lang="en-US" altLang="en-US" sz="2400" dirty="0" smtClean="0"/>
              <a:t>Russell Wyland, Deputy Director</a:t>
            </a:r>
          </a:p>
          <a:p>
            <a:pPr algn="ctr" eaLnBrk="1" hangingPunct="1">
              <a:buFont typeface="Wingdings" pitchFamily="2" charset="2"/>
              <a:buNone/>
            </a:pPr>
            <a:r>
              <a:rPr lang="en-US" altLang="en-US" sz="2400" dirty="0" smtClean="0"/>
              <a:t>NEH Division of Research</a:t>
            </a:r>
          </a:p>
          <a:p>
            <a:pPr algn="ctr" eaLnBrk="1" hangingPunct="1">
              <a:buFont typeface="Wingdings" pitchFamily="2" charset="2"/>
              <a:buNone/>
            </a:pPr>
            <a:r>
              <a:rPr lang="en-US" altLang="en-US" dirty="0" smtClean="0"/>
              <a:t>400 7</a:t>
            </a:r>
            <a:r>
              <a:rPr lang="en-US" altLang="en-US" baseline="30000" dirty="0" smtClean="0"/>
              <a:t>th</a:t>
            </a:r>
            <a:r>
              <a:rPr lang="en-US" altLang="en-US" dirty="0" smtClean="0"/>
              <a:t> Street, SW</a:t>
            </a:r>
          </a:p>
          <a:p>
            <a:pPr algn="ctr" eaLnBrk="1" hangingPunct="1">
              <a:buFont typeface="Wingdings" pitchFamily="2" charset="2"/>
              <a:buNone/>
            </a:pPr>
            <a:r>
              <a:rPr lang="en-US" altLang="en-US" sz="2400" dirty="0" smtClean="0"/>
              <a:t>Washington, D.C. 20506</a:t>
            </a:r>
          </a:p>
          <a:p>
            <a:pPr algn="ctr" eaLnBrk="1" hangingPunct="1">
              <a:buFont typeface="Wingdings" pitchFamily="2" charset="2"/>
              <a:buNone/>
            </a:pPr>
            <a:r>
              <a:rPr lang="en-US" altLang="en-US" sz="2400" dirty="0" smtClean="0"/>
              <a:t>RWyland@neh.gov </a:t>
            </a:r>
          </a:p>
          <a:p>
            <a:pPr algn="ctr" eaLnBrk="1" hangingPunct="1">
              <a:buFont typeface="Wingdings" pitchFamily="2" charset="2"/>
              <a:buNone/>
            </a:pPr>
            <a:r>
              <a:rPr lang="en-US" altLang="en-US" sz="2400" dirty="0" smtClean="0"/>
              <a:t>202-606-8391</a:t>
            </a:r>
          </a:p>
          <a:p>
            <a:pPr algn="ctr" eaLnBrk="1" hangingPunct="1">
              <a:buFont typeface="Wingdings" pitchFamily="2" charset="2"/>
              <a:buNone/>
            </a:pPr>
            <a:endParaRPr lang="en-US" altLang="en-US" sz="2400" dirty="0" smtClean="0"/>
          </a:p>
          <a:p>
            <a:pPr algn="ctr" eaLnBrk="1" hangingPunct="1">
              <a:buFont typeface="Wingdings" pitchFamily="2" charset="2"/>
              <a:buNone/>
            </a:pPr>
            <a:r>
              <a:rPr lang="en-US" altLang="en-US" sz="2400" dirty="0" smtClean="0"/>
              <a:t>Also: </a:t>
            </a:r>
            <a:r>
              <a:rPr lang="en-US" altLang="en-US" sz="2400" b="1" dirty="0" smtClean="0">
                <a:solidFill>
                  <a:schemeClr val="tx1"/>
                </a:solidFill>
              </a:rPr>
              <a:t>research@neh.gov</a:t>
            </a:r>
            <a:r>
              <a:rPr lang="en-US" altLang="en-US" sz="2400" dirty="0" smtClean="0"/>
              <a:t> / 202-606-8200</a:t>
            </a:r>
          </a:p>
        </p:txBody>
      </p:sp>
    </p:spTree>
    <p:extLst>
      <p:ext uri="{BB962C8B-B14F-4D97-AF65-F5344CB8AC3E}">
        <p14:creationId xmlns:p14="http://schemas.microsoft.com/office/powerpoint/2010/main" val="236851023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5850" y="2967335"/>
            <a:ext cx="725230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solidFill>
                  <a:srgbClr val="FF0000"/>
                </a:solidFill>
                <a:effectLst>
                  <a:reflection blurRad="12700" stA="50000" endPos="50000" dist="5000" dir="5400000" sy="-100000" rotWithShape="0"/>
                </a:effectLst>
              </a:rPr>
              <a:t>Mock Panel Review</a:t>
            </a:r>
            <a:endParaRPr lang="en-US" sz="5400" b="1" cap="all" spc="0" dirty="0">
              <a:ln w="0"/>
              <a:solidFill>
                <a:srgbClr val="FF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2364389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altLang="en-US" smtClean="0"/>
          </a:p>
        </p:txBody>
      </p:sp>
      <p:sp>
        <p:nvSpPr>
          <p:cNvPr id="33795" name="Rectangle 3"/>
          <p:cNvSpPr>
            <a:spLocks noGrp="1" noChangeArrowheads="1"/>
          </p:cNvSpPr>
          <p:nvPr>
            <p:ph type="body" idx="1"/>
          </p:nvPr>
        </p:nvSpPr>
        <p:spPr/>
        <p:txBody>
          <a:bodyPr/>
          <a:lstStyle/>
          <a:p>
            <a:pPr eaLnBrk="1" hangingPunct="1"/>
            <a:endParaRPr lang="en-US" altLang="en-US" smtClean="0"/>
          </a:p>
        </p:txBody>
      </p:sp>
      <p:pic>
        <p:nvPicPr>
          <p:cNvPr id="337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21920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Oval 5"/>
          <p:cNvSpPr>
            <a:spLocks noChangeArrowheads="1"/>
          </p:cNvSpPr>
          <p:nvPr/>
        </p:nvSpPr>
        <p:spPr bwMode="auto">
          <a:xfrm>
            <a:off x="533400" y="457200"/>
            <a:ext cx="7543800" cy="4343400"/>
          </a:xfrm>
          <a:prstGeom prst="ellipse">
            <a:avLst/>
          </a:pr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319485838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Stages of Review</a:t>
            </a:r>
          </a:p>
        </p:txBody>
      </p:sp>
      <p:sp>
        <p:nvSpPr>
          <p:cNvPr id="36867" name="Rectangle 3"/>
          <p:cNvSpPr>
            <a:spLocks noGrp="1" noChangeArrowheads="1"/>
          </p:cNvSpPr>
          <p:nvPr>
            <p:ph type="body" idx="1"/>
          </p:nvPr>
        </p:nvSpPr>
        <p:spPr/>
        <p:txBody>
          <a:bodyPr>
            <a:normAutofit fontScale="92500" lnSpcReduction="10000"/>
          </a:bodyPr>
          <a:lstStyle/>
          <a:p>
            <a:pPr marL="114300" indent="0" eaLnBrk="1" hangingPunct="1">
              <a:buNone/>
            </a:pPr>
            <a:endParaRPr lang="en-US" altLang="en-US" dirty="0" smtClean="0"/>
          </a:p>
          <a:p>
            <a:pPr marL="114300" indent="0" eaLnBrk="1" hangingPunct="1">
              <a:buNone/>
            </a:pPr>
            <a:r>
              <a:rPr lang="en-US" altLang="en-US" dirty="0" smtClean="0"/>
              <a:t>Peer Review Panelists</a:t>
            </a:r>
          </a:p>
          <a:p>
            <a:pPr marL="114300" indent="0" eaLnBrk="1" hangingPunct="1">
              <a:buNone/>
            </a:pPr>
            <a:endParaRPr lang="en-US" altLang="en-US" dirty="0" smtClean="0"/>
          </a:p>
          <a:p>
            <a:pPr marL="114300" indent="0" eaLnBrk="1" hangingPunct="1">
              <a:buNone/>
            </a:pPr>
            <a:r>
              <a:rPr lang="en-US" altLang="en-US" dirty="0" smtClean="0"/>
              <a:t>NEH staff</a:t>
            </a:r>
          </a:p>
          <a:p>
            <a:pPr marL="114300" indent="0" eaLnBrk="1" hangingPunct="1">
              <a:buNone/>
            </a:pPr>
            <a:endParaRPr lang="en-US" altLang="en-US" dirty="0" smtClean="0"/>
          </a:p>
          <a:p>
            <a:pPr marL="114300" indent="0" eaLnBrk="1" hangingPunct="1">
              <a:buNone/>
            </a:pPr>
            <a:r>
              <a:rPr lang="en-US" altLang="en-US" dirty="0" smtClean="0"/>
              <a:t>National Council </a:t>
            </a:r>
          </a:p>
          <a:p>
            <a:pPr marL="114300" indent="0" eaLnBrk="1" hangingPunct="1">
              <a:buNone/>
            </a:pPr>
            <a:endParaRPr lang="en-US" altLang="en-US" dirty="0" smtClean="0"/>
          </a:p>
          <a:p>
            <a:pPr marL="114300" indent="0" eaLnBrk="1" hangingPunct="1">
              <a:buNone/>
            </a:pPr>
            <a:r>
              <a:rPr lang="en-US" altLang="en-US" dirty="0" smtClean="0"/>
              <a:t>Chairman </a:t>
            </a:r>
          </a:p>
          <a:p>
            <a:pPr marL="114300" indent="0">
              <a:buNone/>
            </a:pPr>
            <a:endParaRPr lang="en-US" altLang="en-US" sz="1800" dirty="0" smtClean="0"/>
          </a:p>
          <a:p>
            <a:pPr marL="114300" indent="0">
              <a:buNone/>
            </a:pPr>
            <a:endParaRPr lang="en-US" altLang="en-US" sz="1800" dirty="0"/>
          </a:p>
          <a:p>
            <a:pPr marL="114300" indent="0">
              <a:buNone/>
            </a:pPr>
            <a:endParaRPr lang="en-US" altLang="en-US" sz="1800" dirty="0" smtClean="0"/>
          </a:p>
          <a:p>
            <a:pPr marL="114300" indent="0" algn="ctr">
              <a:buNone/>
            </a:pPr>
            <a:r>
              <a:rPr lang="en-US" altLang="en-US" sz="1800" dirty="0" smtClean="0"/>
              <a:t>http</a:t>
            </a:r>
            <a:r>
              <a:rPr lang="en-US" altLang="en-US" sz="1800" dirty="0"/>
              <a:t>://www.neh.gov/grants/application-process</a:t>
            </a:r>
            <a:endParaRPr lang="en-US" altLang="en-US" sz="1800" dirty="0" smtClean="0"/>
          </a:p>
          <a:p>
            <a:pPr eaLnBrk="1" hangingPunct="1"/>
            <a:endParaRPr lang="en-US" alt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905000"/>
            <a:ext cx="4751173" cy="2971800"/>
          </a:xfrm>
          <a:prstGeom prst="rect">
            <a:avLst/>
          </a:prstGeom>
        </p:spPr>
      </p:pic>
    </p:spTree>
    <p:extLst>
      <p:ext uri="{BB962C8B-B14F-4D97-AF65-F5344CB8AC3E}">
        <p14:creationId xmlns:p14="http://schemas.microsoft.com/office/powerpoint/2010/main" val="191631103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altLang="en-US" smtClean="0"/>
          </a:p>
        </p:txBody>
      </p:sp>
      <p:sp>
        <p:nvSpPr>
          <p:cNvPr id="33795" name="Rectangle 3"/>
          <p:cNvSpPr>
            <a:spLocks noGrp="1" noChangeArrowheads="1"/>
          </p:cNvSpPr>
          <p:nvPr>
            <p:ph type="body" idx="1"/>
          </p:nvPr>
        </p:nvSpPr>
        <p:spPr/>
        <p:txBody>
          <a:bodyPr/>
          <a:lstStyle/>
          <a:p>
            <a:pPr eaLnBrk="1" hangingPunct="1"/>
            <a:endParaRPr lang="en-US" altLang="en-US" smtClean="0"/>
          </a:p>
        </p:txBody>
      </p:sp>
      <p:pic>
        <p:nvPicPr>
          <p:cNvPr id="337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21920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Oval 5"/>
          <p:cNvSpPr>
            <a:spLocks noChangeArrowheads="1"/>
          </p:cNvSpPr>
          <p:nvPr/>
        </p:nvSpPr>
        <p:spPr bwMode="auto">
          <a:xfrm>
            <a:off x="533400" y="457200"/>
            <a:ext cx="7543800" cy="4343400"/>
          </a:xfrm>
          <a:prstGeom prst="ellipse">
            <a:avLst/>
          </a:pr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178709426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569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8600"/>
            <a:ext cx="3276600" cy="4886653"/>
          </a:xfrm>
          <a:prstGeom prst="rect">
            <a:avLst/>
          </a:prstGeom>
        </p:spPr>
      </p:pic>
    </p:spTree>
    <p:extLst>
      <p:ext uri="{BB962C8B-B14F-4D97-AF65-F5344CB8AC3E}">
        <p14:creationId xmlns:p14="http://schemas.microsoft.com/office/powerpoint/2010/main" val="4023144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8600"/>
            <a:ext cx="3276600" cy="4886653"/>
          </a:xfrm>
          <a:prstGeom prst="rect">
            <a:avLst/>
          </a:prstGeom>
        </p:spPr>
      </p:pic>
      <p:sp>
        <p:nvSpPr>
          <p:cNvPr id="3" name="Rectangle 2"/>
          <p:cNvSpPr/>
          <p:nvPr/>
        </p:nvSpPr>
        <p:spPr>
          <a:xfrm>
            <a:off x="4876800" y="304800"/>
            <a:ext cx="3505200" cy="4810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352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endParaRPr lang="en-US" altLang="en-US" sz="3200" dirty="0" smtClean="0"/>
          </a:p>
        </p:txBody>
      </p:sp>
      <p:sp>
        <p:nvSpPr>
          <p:cNvPr id="9219" name="Text Box 3"/>
          <p:cNvSpPr txBox="1">
            <a:spLocks noChangeArrowheads="1"/>
          </p:cNvSpPr>
          <p:nvPr/>
        </p:nvSpPr>
        <p:spPr bwMode="auto">
          <a:xfrm>
            <a:off x="381000" y="1828800"/>
            <a:ext cx="8382000"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defRPr/>
            </a:pPr>
            <a:r>
              <a:rPr lang="en-US" sz="3200" dirty="0" smtClean="0">
                <a:latin typeface="+mn-lt"/>
              </a:rPr>
              <a:t> </a:t>
            </a:r>
            <a:r>
              <a:rPr lang="en-US" sz="2800" dirty="0" smtClean="0">
                <a:latin typeface="+mn-lt"/>
              </a:rPr>
              <a:t>NEH is supported by your tax dollars and is responsible to you</a:t>
            </a:r>
          </a:p>
          <a:p>
            <a:pPr>
              <a:spcBef>
                <a:spcPct val="50000"/>
              </a:spcBef>
              <a:buFontTx/>
              <a:buChar char="•"/>
              <a:defRPr/>
            </a:pPr>
            <a:r>
              <a:rPr lang="en-US" sz="2800" dirty="0" smtClean="0">
                <a:latin typeface="+mn-lt"/>
              </a:rPr>
              <a:t> </a:t>
            </a:r>
            <a:r>
              <a:rPr lang="en-US" sz="2800" b="1" i="1" dirty="0" smtClean="0">
                <a:latin typeface="+mn-lt"/>
              </a:rPr>
              <a:t>NEH makes awards in all areas of the humanities </a:t>
            </a:r>
          </a:p>
          <a:p>
            <a:pPr>
              <a:spcBef>
                <a:spcPct val="50000"/>
              </a:spcBef>
              <a:defRPr/>
            </a:pPr>
            <a:endParaRPr lang="en-US" sz="3200" b="1" dirty="0" smtClean="0">
              <a:latin typeface="+mn-lt"/>
            </a:endParaRPr>
          </a:p>
        </p:txBody>
      </p:sp>
      <p:pic>
        <p:nvPicPr>
          <p:cNvPr id="2" name="Picture 1"/>
          <p:cNvPicPr>
            <a:picLocks noChangeAspect="1"/>
          </p:cNvPicPr>
          <p:nvPr/>
        </p:nvPicPr>
        <p:blipFill>
          <a:blip r:embed="rId3" cstate="print"/>
          <a:stretch>
            <a:fillRect/>
          </a:stretch>
        </p:blipFill>
        <p:spPr>
          <a:xfrm>
            <a:off x="1143000" y="685800"/>
            <a:ext cx="7518398" cy="5638800"/>
          </a:xfrm>
          <a:prstGeom prst="rect">
            <a:avLst/>
          </a:prstGeom>
        </p:spPr>
      </p:pic>
    </p:spTree>
    <p:extLst>
      <p:ext uri="{BB962C8B-B14F-4D97-AF65-F5344CB8AC3E}">
        <p14:creationId xmlns:p14="http://schemas.microsoft.com/office/powerpoint/2010/main" val="114420185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8600"/>
            <a:ext cx="3276600" cy="4886653"/>
          </a:xfrm>
          <a:prstGeom prst="rect">
            <a:avLst/>
          </a:prstGeom>
        </p:spPr>
      </p:pic>
      <p:sp>
        <p:nvSpPr>
          <p:cNvPr id="3" name="Rectangle 2"/>
          <p:cNvSpPr/>
          <p:nvPr/>
        </p:nvSpPr>
        <p:spPr>
          <a:xfrm>
            <a:off x="4876800" y="304800"/>
            <a:ext cx="3505200" cy="4810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600200"/>
            <a:ext cx="3133725" cy="4752975"/>
          </a:xfrm>
          <a:prstGeom prst="rect">
            <a:avLst/>
          </a:prstGeom>
        </p:spPr>
      </p:pic>
    </p:spTree>
    <p:extLst>
      <p:ext uri="{BB962C8B-B14F-4D97-AF65-F5344CB8AC3E}">
        <p14:creationId xmlns:p14="http://schemas.microsoft.com/office/powerpoint/2010/main" val="28095901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274638"/>
            <a:ext cx="8229600" cy="1143000"/>
          </a:xfrm>
        </p:spPr>
        <p:txBody>
          <a:bodyPr/>
          <a:lstStyle/>
          <a:p>
            <a:pPr eaLnBrk="1" hangingPunct="1"/>
            <a:r>
              <a:rPr lang="en-US" altLang="en-US" smtClean="0"/>
              <a:t>Questions?</a:t>
            </a:r>
          </a:p>
        </p:txBody>
      </p:sp>
      <p:sp>
        <p:nvSpPr>
          <p:cNvPr id="37891" name="Rectangle 3"/>
          <p:cNvSpPr>
            <a:spLocks noGrp="1" noChangeArrowheads="1"/>
          </p:cNvSpPr>
          <p:nvPr>
            <p:ph type="body" idx="4294967295"/>
          </p:nvPr>
        </p:nvSpPr>
        <p:spPr>
          <a:xfrm>
            <a:off x="0" y="1600200"/>
            <a:ext cx="8229600" cy="4114800"/>
          </a:xfrm>
        </p:spPr>
        <p:txBody>
          <a:bodyPr/>
          <a:lstStyle/>
          <a:p>
            <a:pPr algn="ctr" eaLnBrk="1" hangingPunct="1">
              <a:buFont typeface="Wingdings" pitchFamily="2" charset="2"/>
              <a:buNone/>
            </a:pPr>
            <a:endParaRPr lang="en-US" altLang="en-US" sz="2400" dirty="0" smtClean="0"/>
          </a:p>
          <a:p>
            <a:pPr algn="ctr" eaLnBrk="1" hangingPunct="1">
              <a:buFont typeface="Wingdings" pitchFamily="2" charset="2"/>
              <a:buNone/>
            </a:pPr>
            <a:r>
              <a:rPr lang="en-US" altLang="en-US" sz="2400" dirty="0" smtClean="0"/>
              <a:t>Russell Wyland, Deputy Director</a:t>
            </a:r>
          </a:p>
          <a:p>
            <a:pPr algn="ctr" eaLnBrk="1" hangingPunct="1">
              <a:buFont typeface="Wingdings" pitchFamily="2" charset="2"/>
              <a:buNone/>
            </a:pPr>
            <a:r>
              <a:rPr lang="en-US" altLang="en-US" sz="2400" dirty="0" smtClean="0"/>
              <a:t>NEH Division of Research</a:t>
            </a:r>
          </a:p>
          <a:p>
            <a:pPr algn="ctr" eaLnBrk="1" hangingPunct="1">
              <a:buFont typeface="Wingdings" pitchFamily="2" charset="2"/>
              <a:buNone/>
            </a:pPr>
            <a:r>
              <a:rPr lang="en-US" altLang="en-US" dirty="0" smtClean="0"/>
              <a:t>400 7</a:t>
            </a:r>
            <a:r>
              <a:rPr lang="en-US" altLang="en-US" baseline="30000" dirty="0" smtClean="0"/>
              <a:t>th</a:t>
            </a:r>
            <a:r>
              <a:rPr lang="en-US" altLang="en-US" dirty="0" smtClean="0"/>
              <a:t> Street, SW</a:t>
            </a:r>
          </a:p>
          <a:p>
            <a:pPr algn="ctr" eaLnBrk="1" hangingPunct="1">
              <a:buFont typeface="Wingdings" pitchFamily="2" charset="2"/>
              <a:buNone/>
            </a:pPr>
            <a:r>
              <a:rPr lang="en-US" altLang="en-US" sz="2400" dirty="0" smtClean="0"/>
              <a:t>Washington, D.C. 20506</a:t>
            </a:r>
          </a:p>
          <a:p>
            <a:pPr algn="ctr" eaLnBrk="1" hangingPunct="1">
              <a:buFont typeface="Wingdings" pitchFamily="2" charset="2"/>
              <a:buNone/>
            </a:pPr>
            <a:r>
              <a:rPr lang="en-US" altLang="en-US" sz="2400" dirty="0" smtClean="0"/>
              <a:t>RWyland@neh.gov </a:t>
            </a:r>
          </a:p>
          <a:p>
            <a:pPr algn="ctr" eaLnBrk="1" hangingPunct="1">
              <a:buFont typeface="Wingdings" pitchFamily="2" charset="2"/>
              <a:buNone/>
            </a:pPr>
            <a:r>
              <a:rPr lang="en-US" altLang="en-US" sz="2400" dirty="0" smtClean="0"/>
              <a:t>202-606-8391</a:t>
            </a:r>
          </a:p>
          <a:p>
            <a:pPr algn="ctr" eaLnBrk="1" hangingPunct="1">
              <a:buFont typeface="Wingdings" pitchFamily="2" charset="2"/>
              <a:buNone/>
            </a:pPr>
            <a:endParaRPr lang="en-US" altLang="en-US" sz="2400" dirty="0" smtClean="0"/>
          </a:p>
          <a:p>
            <a:pPr algn="ctr" eaLnBrk="1" hangingPunct="1">
              <a:buFont typeface="Wingdings" pitchFamily="2" charset="2"/>
              <a:buNone/>
            </a:pPr>
            <a:r>
              <a:rPr lang="en-US" altLang="en-US" sz="2400" dirty="0" smtClean="0"/>
              <a:t>Also: </a:t>
            </a:r>
            <a:r>
              <a:rPr lang="en-US" altLang="en-US" sz="2400" b="1" dirty="0" smtClean="0">
                <a:solidFill>
                  <a:schemeClr val="tx1"/>
                </a:solidFill>
              </a:rPr>
              <a:t>research@neh.gov</a:t>
            </a:r>
            <a:r>
              <a:rPr lang="en-US" altLang="en-US" sz="2400" dirty="0" smtClean="0"/>
              <a:t> / 202-606-8200</a:t>
            </a:r>
          </a:p>
        </p:txBody>
      </p:sp>
    </p:spTree>
    <p:extLst>
      <p:ext uri="{BB962C8B-B14F-4D97-AF65-F5344CB8AC3E}">
        <p14:creationId xmlns:p14="http://schemas.microsoft.com/office/powerpoint/2010/main" val="26884908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b="1" dirty="0" smtClean="0">
                <a:solidFill>
                  <a:schemeClr val="tx1"/>
                </a:solidFill>
              </a:rPr>
              <a:t>NEH 101</a:t>
            </a:r>
          </a:p>
        </p:txBody>
      </p:sp>
      <p:sp>
        <p:nvSpPr>
          <p:cNvPr id="9219" name="Text Box 3"/>
          <p:cNvSpPr txBox="1">
            <a:spLocks noChangeArrowheads="1"/>
          </p:cNvSpPr>
          <p:nvPr/>
        </p:nvSpPr>
        <p:spPr bwMode="auto">
          <a:xfrm>
            <a:off x="381000" y="1828800"/>
            <a:ext cx="83820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defRPr/>
            </a:pPr>
            <a:r>
              <a:rPr lang="en-US" sz="3200" dirty="0" smtClean="0">
                <a:latin typeface="+mn-lt"/>
              </a:rPr>
              <a:t> </a:t>
            </a:r>
            <a:r>
              <a:rPr lang="en-US" sz="2800" dirty="0" smtClean="0">
                <a:latin typeface="+mn-lt"/>
              </a:rPr>
              <a:t>NEH is supported by your tax dollars and is responsible to you</a:t>
            </a:r>
          </a:p>
          <a:p>
            <a:pPr>
              <a:spcBef>
                <a:spcPct val="50000"/>
              </a:spcBef>
              <a:buFontTx/>
              <a:buChar char="•"/>
              <a:defRPr/>
            </a:pPr>
            <a:r>
              <a:rPr lang="en-US" sz="2800" dirty="0" smtClean="0">
                <a:latin typeface="+mn-lt"/>
              </a:rPr>
              <a:t> NEH makes awards in all areas of the humanities </a:t>
            </a:r>
          </a:p>
          <a:p>
            <a:pPr>
              <a:spcBef>
                <a:spcPct val="50000"/>
              </a:spcBef>
              <a:buFontTx/>
              <a:buChar char="•"/>
              <a:defRPr/>
            </a:pPr>
            <a:r>
              <a:rPr lang="en-US" sz="2800" b="1" dirty="0" smtClean="0">
                <a:latin typeface="+mn-lt"/>
              </a:rPr>
              <a:t> </a:t>
            </a:r>
            <a:r>
              <a:rPr lang="en-US" sz="2800" b="1" i="1" dirty="0" smtClean="0">
                <a:latin typeface="+mn-lt"/>
              </a:rPr>
              <a:t>Help and resources are always available</a:t>
            </a:r>
          </a:p>
        </p:txBody>
      </p:sp>
    </p:spTree>
    <p:extLst>
      <p:ext uri="{BB962C8B-B14F-4D97-AF65-F5344CB8AC3E}">
        <p14:creationId xmlns:p14="http://schemas.microsoft.com/office/powerpoint/2010/main" val="311409422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b="1" dirty="0" smtClean="0">
                <a:solidFill>
                  <a:schemeClr val="tx1"/>
                </a:solidFill>
              </a:rPr>
              <a:t>NEH 101</a:t>
            </a:r>
          </a:p>
        </p:txBody>
      </p:sp>
      <p:sp>
        <p:nvSpPr>
          <p:cNvPr id="9219" name="Text Box 3"/>
          <p:cNvSpPr txBox="1">
            <a:spLocks noChangeArrowheads="1"/>
          </p:cNvSpPr>
          <p:nvPr/>
        </p:nvSpPr>
        <p:spPr bwMode="auto">
          <a:xfrm>
            <a:off x="381000" y="1828800"/>
            <a:ext cx="83820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defRPr/>
            </a:pPr>
            <a:r>
              <a:rPr lang="en-US" sz="3200" dirty="0" smtClean="0">
                <a:latin typeface="+mn-lt"/>
              </a:rPr>
              <a:t> </a:t>
            </a:r>
            <a:r>
              <a:rPr lang="en-US" sz="2800" dirty="0" smtClean="0">
                <a:latin typeface="+mn-lt"/>
              </a:rPr>
              <a:t>NEH is supported by your tax dollars and is responsible to you</a:t>
            </a:r>
          </a:p>
          <a:p>
            <a:pPr>
              <a:spcBef>
                <a:spcPct val="50000"/>
              </a:spcBef>
              <a:buFontTx/>
              <a:buChar char="•"/>
              <a:defRPr/>
            </a:pPr>
            <a:r>
              <a:rPr lang="en-US" sz="2800" dirty="0" smtClean="0">
                <a:latin typeface="+mn-lt"/>
              </a:rPr>
              <a:t> NEH makes awards in all areas of the humanities </a:t>
            </a:r>
          </a:p>
          <a:p>
            <a:pPr>
              <a:spcBef>
                <a:spcPct val="50000"/>
              </a:spcBef>
              <a:buFontTx/>
              <a:buChar char="•"/>
              <a:defRPr/>
            </a:pPr>
            <a:r>
              <a:rPr lang="en-US" sz="2800" b="1" dirty="0" smtClean="0">
                <a:latin typeface="+mn-lt"/>
              </a:rPr>
              <a:t> </a:t>
            </a:r>
            <a:r>
              <a:rPr lang="en-US" sz="2800" dirty="0" smtClean="0">
                <a:latin typeface="+mn-lt"/>
              </a:rPr>
              <a:t>Help and resources are always available</a:t>
            </a:r>
          </a:p>
          <a:p>
            <a:pPr>
              <a:spcBef>
                <a:spcPct val="50000"/>
              </a:spcBef>
              <a:buFontTx/>
              <a:buChar char="•"/>
              <a:defRPr/>
            </a:pPr>
            <a:r>
              <a:rPr lang="en-US" sz="2800" b="1" i="1" dirty="0" smtClean="0">
                <a:latin typeface="+mn-lt"/>
              </a:rPr>
              <a:t>Awards made through seven grant-making divisions and offices</a:t>
            </a:r>
          </a:p>
          <a:p>
            <a:pPr>
              <a:spcBef>
                <a:spcPct val="50000"/>
              </a:spcBef>
              <a:buFontTx/>
              <a:buChar char="•"/>
              <a:defRPr/>
            </a:pPr>
            <a:endParaRPr lang="en-US" sz="3200" b="1" i="1" dirty="0" smtClean="0">
              <a:latin typeface="+mn-lt"/>
            </a:endParaRPr>
          </a:p>
        </p:txBody>
      </p:sp>
    </p:spTree>
    <p:extLst>
      <p:ext uri="{BB962C8B-B14F-4D97-AF65-F5344CB8AC3E}">
        <p14:creationId xmlns:p14="http://schemas.microsoft.com/office/powerpoint/2010/main" val="7231083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304800"/>
            <a:ext cx="8686800" cy="1295400"/>
          </a:xfrm>
          <a:solidFill>
            <a:srgbClr val="A2AD00"/>
          </a:solidFill>
        </p:spPr>
        <p:txBody>
          <a:bodyPr>
            <a:normAutofit/>
          </a:bodyPr>
          <a:lstStyle/>
          <a:p>
            <a:pPr eaLnBrk="1" hangingPunct="1"/>
            <a:r>
              <a:rPr lang="en-US" b="1" dirty="0" smtClean="0">
                <a:solidFill>
                  <a:schemeClr val="tx1"/>
                </a:solidFill>
              </a:rPr>
              <a:t>Federal/state  partnership</a:t>
            </a:r>
            <a:br>
              <a:rPr lang="en-US" b="1" dirty="0" smtClean="0">
                <a:solidFill>
                  <a:schemeClr val="tx1"/>
                </a:solidFill>
              </a:rPr>
            </a:br>
            <a:r>
              <a:rPr lang="en-US" b="1" dirty="0" smtClean="0">
                <a:solidFill>
                  <a:schemeClr val="tx1"/>
                </a:solidFill>
              </a:rPr>
              <a:t>($42.4 M)</a:t>
            </a:r>
          </a:p>
        </p:txBody>
      </p:sp>
      <p:sp>
        <p:nvSpPr>
          <p:cNvPr id="63491" name="Rectangle 3"/>
          <p:cNvSpPr>
            <a:spLocks noGrp="1" noChangeArrowheads="1"/>
          </p:cNvSpPr>
          <p:nvPr>
            <p:ph type="body" sz="half" idx="1"/>
          </p:nvPr>
        </p:nvSpPr>
        <p:spPr>
          <a:xfrm>
            <a:off x="457200" y="1600200"/>
            <a:ext cx="4033838" cy="4114800"/>
          </a:xfrm>
        </p:spPr>
        <p:txBody>
          <a:bodyPr/>
          <a:lstStyle/>
          <a:p>
            <a:pPr marL="609600" indent="-609600" algn="ctr" eaLnBrk="1" hangingPunct="1">
              <a:buFontTx/>
              <a:buNone/>
            </a:pPr>
            <a:endParaRPr lang="en-US" sz="2800" dirty="0" smtClean="0"/>
          </a:p>
          <a:p>
            <a:pPr marL="609600" indent="-609600" algn="ctr" eaLnBrk="1" hangingPunct="1">
              <a:buFontTx/>
              <a:buNone/>
            </a:pPr>
            <a:endParaRPr lang="en-US" sz="2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745731"/>
            <a:ext cx="2610722" cy="13284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216" y="1757173"/>
            <a:ext cx="5029200" cy="64312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512" y="4198795"/>
            <a:ext cx="2682240" cy="133050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0936" y="1998872"/>
            <a:ext cx="2790825" cy="1009650"/>
          </a:xfrm>
          <a:prstGeom prst="rect">
            <a:avLst/>
          </a:prstGeom>
        </p:spPr>
      </p:pic>
      <p:pic>
        <p:nvPicPr>
          <p:cNvPr id="6" name="Picture 5"/>
          <p:cNvPicPr>
            <a:picLocks noChangeAspect="1"/>
          </p:cNvPicPr>
          <p:nvPr/>
        </p:nvPicPr>
        <p:blipFill>
          <a:blip r:embed="rId7"/>
          <a:stretch>
            <a:fillRect/>
          </a:stretch>
        </p:blipFill>
        <p:spPr>
          <a:xfrm>
            <a:off x="3886200" y="3596632"/>
            <a:ext cx="4578493" cy="731583"/>
          </a:xfrm>
          <a:prstGeom prst="rect">
            <a:avLst/>
          </a:prstGeom>
        </p:spPr>
      </p:pic>
      <p:pic>
        <p:nvPicPr>
          <p:cNvPr id="7" name="Picture 6"/>
          <p:cNvPicPr>
            <a:picLocks noChangeAspect="1"/>
          </p:cNvPicPr>
          <p:nvPr/>
        </p:nvPicPr>
        <p:blipFill>
          <a:blip r:embed="rId8"/>
          <a:stretch>
            <a:fillRect/>
          </a:stretch>
        </p:blipFill>
        <p:spPr>
          <a:xfrm>
            <a:off x="6362511" y="4458968"/>
            <a:ext cx="2274005" cy="2274005"/>
          </a:xfrm>
          <a:prstGeom prst="rect">
            <a:avLst/>
          </a:prstGeom>
        </p:spPr>
      </p:pic>
      <p:pic>
        <p:nvPicPr>
          <p:cNvPr id="8" name="Picture 7"/>
          <p:cNvPicPr>
            <a:picLocks noChangeAspect="1"/>
          </p:cNvPicPr>
          <p:nvPr/>
        </p:nvPicPr>
        <p:blipFill>
          <a:blip r:embed="rId9"/>
          <a:stretch>
            <a:fillRect/>
          </a:stretch>
        </p:blipFill>
        <p:spPr>
          <a:xfrm>
            <a:off x="3975366" y="4539086"/>
            <a:ext cx="2113767" cy="2113767"/>
          </a:xfrm>
          <a:prstGeom prst="rect">
            <a:avLst/>
          </a:prstGeom>
        </p:spPr>
      </p:pic>
      <p:pic>
        <p:nvPicPr>
          <p:cNvPr id="9" name="Picture 8"/>
          <p:cNvPicPr>
            <a:picLocks noChangeAspect="1"/>
          </p:cNvPicPr>
          <p:nvPr/>
        </p:nvPicPr>
        <p:blipFill>
          <a:blip r:embed="rId10"/>
          <a:stretch>
            <a:fillRect/>
          </a:stretch>
        </p:blipFill>
        <p:spPr>
          <a:xfrm>
            <a:off x="342186" y="5812180"/>
            <a:ext cx="3280944" cy="621862"/>
          </a:xfrm>
          <a:prstGeom prst="rect">
            <a:avLst/>
          </a:prstGeom>
        </p:spPr>
      </p:pic>
      <p:pic>
        <p:nvPicPr>
          <p:cNvPr id="10" name="Picture 9"/>
          <p:cNvPicPr>
            <a:picLocks noChangeAspect="1"/>
          </p:cNvPicPr>
          <p:nvPr/>
        </p:nvPicPr>
        <p:blipFill>
          <a:blip r:embed="rId11"/>
          <a:stretch>
            <a:fillRect/>
          </a:stretch>
        </p:blipFill>
        <p:spPr>
          <a:xfrm>
            <a:off x="3439354" y="2431986"/>
            <a:ext cx="1896931" cy="1033893"/>
          </a:xfrm>
          <a:prstGeom prst="rect">
            <a:avLst/>
          </a:prstGeom>
        </p:spPr>
      </p:pic>
    </p:spTree>
    <p:extLst>
      <p:ext uri="{BB962C8B-B14F-4D97-AF65-F5344CB8AC3E}">
        <p14:creationId xmlns:p14="http://schemas.microsoft.com/office/powerpoint/2010/main" val="2155363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274638"/>
            <a:ext cx="8686800" cy="1325562"/>
          </a:xfrm>
          <a:solidFill>
            <a:srgbClr val="A2AD00"/>
          </a:solidFill>
        </p:spPr>
        <p:txBody>
          <a:bodyPr>
            <a:normAutofit/>
          </a:bodyPr>
          <a:lstStyle/>
          <a:p>
            <a:pPr eaLnBrk="1" hangingPunct="1"/>
            <a:r>
              <a:rPr lang="en-US" sz="3200" b="1" dirty="0" smtClean="0">
                <a:solidFill>
                  <a:schemeClr val="tx1"/>
                </a:solidFill>
              </a:rPr>
              <a:t>Challenge  grants</a:t>
            </a:r>
            <a:br>
              <a:rPr lang="en-US" sz="3200" b="1" dirty="0" smtClean="0">
                <a:solidFill>
                  <a:schemeClr val="tx1"/>
                </a:solidFill>
              </a:rPr>
            </a:br>
            <a:r>
              <a:rPr lang="en-US" sz="3200" b="1" dirty="0" smtClean="0">
                <a:solidFill>
                  <a:schemeClr val="tx1"/>
                </a:solidFill>
              </a:rPr>
              <a:t>($8.4 M)</a:t>
            </a:r>
          </a:p>
        </p:txBody>
      </p:sp>
      <p:sp>
        <p:nvSpPr>
          <p:cNvPr id="63491" name="Rectangle 3"/>
          <p:cNvSpPr>
            <a:spLocks noGrp="1" noChangeArrowheads="1"/>
          </p:cNvSpPr>
          <p:nvPr>
            <p:ph type="body" sz="half" idx="1"/>
          </p:nvPr>
        </p:nvSpPr>
        <p:spPr>
          <a:xfrm>
            <a:off x="457200" y="1600200"/>
            <a:ext cx="4033838" cy="4114800"/>
          </a:xfrm>
        </p:spPr>
        <p:txBody>
          <a:bodyPr/>
          <a:lstStyle/>
          <a:p>
            <a:pPr marL="609600" indent="-609600" algn="ctr" eaLnBrk="1" hangingPunct="1">
              <a:buFontTx/>
              <a:buNone/>
            </a:pPr>
            <a:endParaRPr lang="en-US" sz="2800" smtClean="0"/>
          </a:p>
          <a:p>
            <a:pPr marL="609600" indent="-609600" algn="ctr" eaLnBrk="1" hangingPunct="1">
              <a:buFontTx/>
              <a:buNone/>
            </a:pPr>
            <a:endParaRPr lang="en-US" sz="2800" smtClean="0"/>
          </a:p>
        </p:txBody>
      </p:sp>
      <p:sp>
        <p:nvSpPr>
          <p:cNvPr id="10" name="Rectangle 3"/>
          <p:cNvSpPr txBox="1">
            <a:spLocks noChangeArrowheads="1"/>
          </p:cNvSpPr>
          <p:nvPr/>
        </p:nvSpPr>
        <p:spPr>
          <a:xfrm>
            <a:off x="4943475" y="1524000"/>
            <a:ext cx="4038600" cy="5181599"/>
          </a:xfrm>
          <a:prstGeom prst="rect">
            <a:avLst/>
          </a:prstGeom>
        </p:spPr>
        <p:txBody>
          <a:bodyPr vert="horz" lIns="91440" tIns="45720" rIns="91440" bIns="45720" rtlCol="0">
            <a:normAutofit fontScale="550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indent="0">
              <a:lnSpc>
                <a:spcPct val="200000"/>
              </a:lnSpc>
              <a:spcBef>
                <a:spcPts val="600"/>
              </a:spcBef>
              <a:buFontTx/>
              <a:buNone/>
              <a:defRPr/>
            </a:pPr>
            <a:r>
              <a:rPr lang="en-US" sz="4200" b="1" dirty="0" smtClean="0"/>
              <a:t>Institution-building</a:t>
            </a:r>
            <a:r>
              <a:rPr lang="en-US" sz="4200" dirty="0" smtClean="0"/>
              <a:t> grants to carry out </a:t>
            </a:r>
            <a:r>
              <a:rPr lang="en-US" sz="4200" b="1" dirty="0" smtClean="0"/>
              <a:t>long-term</a:t>
            </a:r>
            <a:r>
              <a:rPr lang="en-US" sz="4200" dirty="0" smtClean="0"/>
              <a:t> plans for strengthening basic humanities resources, community building, and access to humanities programs. </a:t>
            </a:r>
            <a:endParaRPr lang="en-US" sz="31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628899"/>
            <a:ext cx="4724828" cy="2971800"/>
          </a:xfrm>
          <a:prstGeom prst="rect">
            <a:avLst/>
          </a:prstGeom>
        </p:spPr>
      </p:pic>
    </p:spTree>
    <p:extLst>
      <p:ext uri="{BB962C8B-B14F-4D97-AF65-F5344CB8AC3E}">
        <p14:creationId xmlns:p14="http://schemas.microsoft.com/office/powerpoint/2010/main" val="66084456"/>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a:xfrm>
            <a:off x="304800" y="685800"/>
            <a:ext cx="8229600" cy="51816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0" algn="ctr">
              <a:buFontTx/>
              <a:buNone/>
              <a:defRPr/>
            </a:pPr>
            <a:r>
              <a:rPr lang="en-US" u="sng" dirty="0" smtClean="0">
                <a:latin typeface="Arial" panose="020B0604020202020204" pitchFamily="34" charset="0"/>
                <a:cs typeface="Arial" panose="020B0604020202020204" pitchFamily="34" charset="0"/>
              </a:rPr>
              <a:t>Deadlines</a:t>
            </a:r>
          </a:p>
          <a:p>
            <a:pPr marL="0" indent="0" algn="ctr">
              <a:buFontTx/>
              <a:buNone/>
              <a:defRPr/>
            </a:pPr>
            <a:endParaRPr lang="en-US" sz="1000" dirty="0" smtClean="0">
              <a:latin typeface="Arial" panose="020B0604020202020204" pitchFamily="34" charset="0"/>
              <a:cs typeface="Arial" panose="020B0604020202020204" pitchFamily="34" charset="0"/>
            </a:endParaRPr>
          </a:p>
          <a:p>
            <a:pPr marL="0" indent="0" algn="ctr">
              <a:buFontTx/>
              <a:buNone/>
              <a:defRPr/>
            </a:pPr>
            <a:r>
              <a:rPr lang="en-US" dirty="0" smtClean="0">
                <a:cs typeface="Arial" panose="020B0604020202020204" pitchFamily="34" charset="0"/>
              </a:rPr>
              <a:t>Next Generation Humanities PhD – February 17</a:t>
            </a:r>
          </a:p>
          <a:p>
            <a:pPr marL="0" indent="0" algn="ctr">
              <a:buFontTx/>
              <a:buNone/>
              <a:defRPr/>
            </a:pPr>
            <a:r>
              <a:rPr lang="en-US" dirty="0" smtClean="0">
                <a:cs typeface="Arial" panose="020B0604020202020204" pitchFamily="34" charset="0"/>
              </a:rPr>
              <a:t>TBA (community and access grants) – May 1</a:t>
            </a:r>
          </a:p>
          <a:p>
            <a:pPr>
              <a:defRPr/>
            </a:pPr>
            <a:endParaRPr lang="en-US" sz="2800" dirty="0" smtClean="0"/>
          </a:p>
          <a:p>
            <a:pPr>
              <a:defRPr/>
            </a:pPr>
            <a:endParaRPr lang="en-US" sz="2800" dirty="0" smtClean="0"/>
          </a:p>
          <a:p>
            <a:pPr marL="0" indent="0" algn="ctr">
              <a:buNone/>
              <a:defRPr/>
            </a:pPr>
            <a:r>
              <a:rPr lang="en-US" u="sng" dirty="0" smtClean="0">
                <a:latin typeface="Arial" panose="020B0604020202020204" pitchFamily="34" charset="0"/>
                <a:cs typeface="Arial" panose="020B0604020202020204" pitchFamily="34" charset="0"/>
              </a:rPr>
              <a:t>Examples</a:t>
            </a:r>
          </a:p>
          <a:p>
            <a:pPr marL="0" indent="0" algn="ctr">
              <a:buNone/>
              <a:defRPr/>
            </a:pPr>
            <a:endParaRPr lang="en-US" sz="1000" u="sng" dirty="0">
              <a:latin typeface="Arial" panose="020B0604020202020204" pitchFamily="34" charset="0"/>
              <a:cs typeface="Arial" panose="020B0604020202020204" pitchFamily="34" charset="0"/>
            </a:endParaRPr>
          </a:p>
          <a:p>
            <a:pPr marL="114300" indent="0">
              <a:buNone/>
              <a:defRPr/>
            </a:pPr>
            <a:r>
              <a:rPr lang="en-US" sz="2000" b="1" dirty="0" err="1" smtClean="0"/>
              <a:t>Augustana</a:t>
            </a:r>
            <a:r>
              <a:rPr lang="en-US" sz="2000" b="1" dirty="0" smtClean="0"/>
              <a:t> College</a:t>
            </a:r>
            <a:r>
              <a:rPr lang="en-US" sz="2000" dirty="0" smtClean="0"/>
              <a:t>: “Strengthening the Endowment of </a:t>
            </a:r>
            <a:r>
              <a:rPr lang="en-US" sz="2000" dirty="0" err="1" smtClean="0"/>
              <a:t>Augustana</a:t>
            </a:r>
            <a:r>
              <a:rPr lang="en-US" sz="2000" dirty="0" smtClean="0"/>
              <a:t> College’s Center for Western Studies” $300,000, 4:1 match</a:t>
            </a:r>
          </a:p>
          <a:p>
            <a:pPr marL="114300" indent="0">
              <a:buNone/>
              <a:defRPr/>
            </a:pPr>
            <a:r>
              <a:rPr lang="en-US" sz="2000" b="1" dirty="0" smtClean="0"/>
              <a:t>Gettysburg College</a:t>
            </a:r>
            <a:r>
              <a:rPr lang="en-US" sz="2000" dirty="0" smtClean="0"/>
              <a:t>:  “Expanding Civil War Era Studies” $500,000, 3:1 match</a:t>
            </a:r>
          </a:p>
          <a:p>
            <a:pPr>
              <a:defRPr/>
            </a:pPr>
            <a:endParaRPr lang="en-US" sz="2300" dirty="0" smtClean="0"/>
          </a:p>
          <a:p>
            <a:pPr algn="ctr">
              <a:buFontTx/>
              <a:buNone/>
              <a:defRPr/>
            </a:pPr>
            <a:endParaRPr lang="en-US" sz="2000" i="1" dirty="0" smtClean="0"/>
          </a:p>
          <a:p>
            <a:pPr>
              <a:defRPr/>
            </a:pPr>
            <a:endParaRPr lang="en-US" sz="2000" dirty="0" smtClean="0"/>
          </a:p>
        </p:txBody>
      </p:sp>
    </p:spTree>
    <p:extLst>
      <p:ext uri="{BB962C8B-B14F-4D97-AF65-F5344CB8AC3E}">
        <p14:creationId xmlns:p14="http://schemas.microsoft.com/office/powerpoint/2010/main" val="3540420898"/>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2359</TotalTime>
  <Words>1825</Words>
  <Application>Microsoft Office PowerPoint</Application>
  <PresentationFormat>On-screen Show (4:3)</PresentationFormat>
  <Paragraphs>241</Paragraphs>
  <Slides>41</Slides>
  <Notes>36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Apothecary</vt:lpstr>
      <vt:lpstr>PowerPoint Presentation</vt:lpstr>
      <vt:lpstr>NEH 101</vt:lpstr>
      <vt:lpstr>NEH 101</vt:lpstr>
      <vt:lpstr>PowerPoint Presentation</vt:lpstr>
      <vt:lpstr>NEH 101</vt:lpstr>
      <vt:lpstr>NEH 101</vt:lpstr>
      <vt:lpstr>Federal/state  partnership ($42.4 M)</vt:lpstr>
      <vt:lpstr>Challenge  grants ($8.4 M)</vt:lpstr>
      <vt:lpstr>PowerPoint Presentation</vt:lpstr>
      <vt:lpstr>Office  of  Digital  Humanities ($4.4 M)</vt:lpstr>
      <vt:lpstr>PowerPoint Presentation</vt:lpstr>
      <vt:lpstr>Division  of ($13.2 M)</vt:lpstr>
      <vt:lpstr>PowerPoint Presentation</vt:lpstr>
      <vt:lpstr>Division of Preservation &amp; access ($15.4 M)</vt:lpstr>
      <vt:lpstr>PowerPoint Presentation</vt:lpstr>
      <vt:lpstr>Division of Public Programs ($13.7 M)</vt:lpstr>
      <vt:lpstr>PowerPoint Presentation</vt:lpstr>
      <vt:lpstr>Division  Of  Research Programs ($14.7 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Resources</vt:lpstr>
      <vt:lpstr>Resources</vt:lpstr>
      <vt:lpstr>Resources</vt:lpstr>
      <vt:lpstr>Resources</vt:lpstr>
      <vt:lpstr>Questions?</vt:lpstr>
      <vt:lpstr>PowerPoint Presentation</vt:lpstr>
      <vt:lpstr>PowerPoint Presentation</vt:lpstr>
      <vt:lpstr>Stages of Review</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NEH Programs:</dc:title>
  <dc:creator>Macklem, Mary</dc:creator>
  <cp:lastModifiedBy>Hamilton College</cp:lastModifiedBy>
  <cp:revision>119</cp:revision>
  <cp:lastPrinted>2015-02-11T18:41:35Z</cp:lastPrinted>
  <dcterms:created xsi:type="dcterms:W3CDTF">2014-02-07T15:08:46Z</dcterms:created>
  <dcterms:modified xsi:type="dcterms:W3CDTF">2015-11-09T16:06:57Z</dcterms:modified>
</cp:coreProperties>
</file>